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66" r:id="rId3"/>
    <p:sldId id="258" r:id="rId4"/>
    <p:sldId id="407" r:id="rId5"/>
    <p:sldId id="261" r:id="rId6"/>
    <p:sldId id="335" r:id="rId7"/>
    <p:sldId id="358" r:id="rId8"/>
    <p:sldId id="409" r:id="rId9"/>
    <p:sldId id="372" r:id="rId10"/>
    <p:sldId id="373" r:id="rId11"/>
    <p:sldId id="410" r:id="rId12"/>
    <p:sldId id="411" r:id="rId13"/>
    <p:sldId id="412" r:id="rId14"/>
    <p:sldId id="272" r:id="rId15"/>
    <p:sldId id="369" r:id="rId16"/>
    <p:sldId id="389" r:id="rId17"/>
    <p:sldId id="391" r:id="rId18"/>
    <p:sldId id="390" r:id="rId19"/>
    <p:sldId id="392" r:id="rId20"/>
    <p:sldId id="413" r:id="rId21"/>
    <p:sldId id="367" r:id="rId22"/>
    <p:sldId id="428" r:id="rId23"/>
    <p:sldId id="408" r:id="rId24"/>
    <p:sldId id="429" r:id="rId25"/>
    <p:sldId id="425" r:id="rId26"/>
    <p:sldId id="426" r:id="rId27"/>
    <p:sldId id="430" r:id="rId28"/>
    <p:sldId id="431" r:id="rId29"/>
    <p:sldId id="427" r:id="rId30"/>
    <p:sldId id="432" r:id="rId31"/>
    <p:sldId id="35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7D41FC-1E14-374B-AE26-71FD51894CC8}" v="8" dt="2019-07-11T02:32:50.5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8"/>
    <p:restoredTop sz="92789"/>
  </p:normalViewPr>
  <p:slideViewPr>
    <p:cSldViewPr snapToGrid="0" snapToObjects="1">
      <p:cViewPr varScale="1">
        <p:scale>
          <a:sx n="115" d="100"/>
          <a:sy n="115" d="100"/>
        </p:scale>
        <p:origin x="1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fjghod Goh" userId="17a83449cc180f75" providerId="LiveId" clId="{F05B3C32-CB5B-7F47-89EE-BFB30E598115}"/>
  </pc:docChgLst>
  <pc:docChgLst>
    <pc:chgData name="bfjghod Goh" userId="17a83449cc180f75" providerId="LiveId" clId="{8F4520A4-0A0F-1E41-A1C1-E67ADB50FA8F}"/>
  </pc:docChgLst>
  <pc:docChgLst>
    <pc:chgData name="bfjghod Goh" userId="17a83449cc180f75" providerId="LiveId" clId="{7A7D41FC-1E14-374B-AE26-71FD51894CC8}"/>
    <pc:docChg chg="custSel mod addSld modSld">
      <pc:chgData name="bfjghod Goh" userId="17a83449cc180f75" providerId="LiveId" clId="{7A7D41FC-1E14-374B-AE26-71FD51894CC8}" dt="2019-07-11T02:32:51.806" v="189" actId="27636"/>
      <pc:docMkLst>
        <pc:docMk/>
      </pc:docMkLst>
      <pc:sldChg chg="addSp delSp modSp">
        <pc:chgData name="bfjghod Goh" userId="17a83449cc180f75" providerId="LiveId" clId="{7A7D41FC-1E14-374B-AE26-71FD51894CC8}" dt="2019-07-11T02:23:18.223" v="4"/>
        <pc:sldMkLst>
          <pc:docMk/>
          <pc:sldMk cId="4096195979" sldId="256"/>
        </pc:sldMkLst>
        <pc:spChg chg="mod">
          <ac:chgData name="bfjghod Goh" userId="17a83449cc180f75" providerId="LiveId" clId="{7A7D41FC-1E14-374B-AE26-71FD51894CC8}" dt="2019-07-11T02:23:18.223" v="4"/>
          <ac:spMkLst>
            <pc:docMk/>
            <pc:sldMk cId="4096195979" sldId="256"/>
            <ac:spMk id="2" creationId="{B72BC722-64B2-7C44-B6A2-CB8A10EDF1D6}"/>
          </ac:spMkLst>
        </pc:spChg>
        <pc:spChg chg="mod">
          <ac:chgData name="bfjghod Goh" userId="17a83449cc180f75" providerId="LiveId" clId="{7A7D41FC-1E14-374B-AE26-71FD51894CC8}" dt="2019-07-11T02:23:17.158" v="3"/>
          <ac:spMkLst>
            <pc:docMk/>
            <pc:sldMk cId="4096195979" sldId="256"/>
            <ac:spMk id="3" creationId="{0D812B6F-D06E-D44B-A925-FC984469F3E2}"/>
          </ac:spMkLst>
        </pc:spChg>
        <pc:spChg chg="del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18" creationId="{6DB7ADBC-26DA-450D-A8BF-E1ACCB46639C}"/>
          </ac:spMkLst>
        </pc:spChg>
        <pc:spChg chg="del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20" creationId="{5692FB99-428A-4151-9665-80E56EF03D76}"/>
          </ac:spMkLst>
        </pc:spChg>
        <pc:spChg chg="del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22" creationId="{5E3C0EDB-60D3-4CEF-8B80-C6D01E08DEC2}"/>
          </ac:spMkLst>
        </pc:spChg>
        <pc:spChg chg="del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24" creationId="{4B306978-A26E-4AC4-9EAA-BD29BD476A4F}"/>
          </ac:spMkLst>
        </pc:spChg>
        <pc:spChg chg="del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26" creationId="{40C269CE-FB56-4D68-8CFB-1CFD5F350518}"/>
          </ac:spMkLst>
        </pc:spChg>
        <pc:spChg chg="del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28" creationId="{A6ED7E7F-75F7-4581-A930-C4DEBC2A8419}"/>
          </ac:spMkLst>
        </pc:spChg>
        <pc:spChg chg="add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33" creationId="{559AE206-7EBA-4D33-8BC9-9D8158553F0E}"/>
          </ac:spMkLst>
        </pc:spChg>
        <pc:spChg chg="add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35" creationId="{6437D937-A7F1-4011-92B4-328E5BE1B166}"/>
          </ac:spMkLst>
        </pc:spChg>
        <pc:spChg chg="add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37" creationId="{B672F332-AF08-46C6-94F0-77684310D7B7}"/>
          </ac:spMkLst>
        </pc:spChg>
        <pc:spChg chg="add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39" creationId="{34244EF8-D73A-40E1-BE73-D46E6B4B04ED}"/>
          </ac:spMkLst>
        </pc:spChg>
        <pc:spChg chg="add">
          <ac:chgData name="bfjghod Goh" userId="17a83449cc180f75" providerId="LiveId" clId="{7A7D41FC-1E14-374B-AE26-71FD51894CC8}" dt="2019-07-11T02:23:03.149" v="0" actId="26606"/>
          <ac:spMkLst>
            <pc:docMk/>
            <pc:sldMk cId="4096195979" sldId="256"/>
            <ac:spMk id="41" creationId="{AB84D7E8-4ECB-42D7-ADBF-01689B0F24AE}"/>
          </ac:spMkLst>
        </pc:spChg>
        <pc:cxnChg chg="add">
          <ac:chgData name="bfjghod Goh" userId="17a83449cc180f75" providerId="LiveId" clId="{7A7D41FC-1E14-374B-AE26-71FD51894CC8}" dt="2019-07-11T02:23:03.149" v="0" actId="26606"/>
          <ac:cxnSpMkLst>
            <pc:docMk/>
            <pc:sldMk cId="4096195979" sldId="256"/>
            <ac:cxnSpMk id="43" creationId="{9E8E38ED-369A-44C2-B635-0BED0E48A6E8}"/>
          </ac:cxnSpMkLst>
        </pc:cxnChg>
      </pc:sldChg>
      <pc:sldChg chg="addSp modSp modAnim">
        <pc:chgData name="bfjghod Goh" userId="17a83449cc180f75" providerId="LiveId" clId="{7A7D41FC-1E14-374B-AE26-71FD51894CC8}" dt="2019-07-11T02:24:08.432" v="63"/>
        <pc:sldMkLst>
          <pc:docMk/>
          <pc:sldMk cId="615850871" sldId="335"/>
        </pc:sldMkLst>
        <pc:spChg chg="add mod">
          <ac:chgData name="bfjghod Goh" userId="17a83449cc180f75" providerId="LiveId" clId="{7A7D41FC-1E14-374B-AE26-71FD51894CC8}" dt="2019-07-11T02:24:00.298" v="62" actId="1076"/>
          <ac:spMkLst>
            <pc:docMk/>
            <pc:sldMk cId="615850871" sldId="335"/>
            <ac:spMk id="3" creationId="{1D0BC165-C636-C949-B430-755EB0FA4BE8}"/>
          </ac:spMkLst>
        </pc:spChg>
      </pc:sldChg>
      <pc:sldChg chg="modSp">
        <pc:chgData name="bfjghod Goh" userId="17a83449cc180f75" providerId="LiveId" clId="{7A7D41FC-1E14-374B-AE26-71FD51894CC8}" dt="2019-07-11T02:26:50.027" v="182" actId="20577"/>
        <pc:sldMkLst>
          <pc:docMk/>
          <pc:sldMk cId="2072583547" sldId="369"/>
        </pc:sldMkLst>
        <pc:spChg chg="mod">
          <ac:chgData name="bfjghod Goh" userId="17a83449cc180f75" providerId="LiveId" clId="{7A7D41FC-1E14-374B-AE26-71FD51894CC8}" dt="2019-07-11T02:26:50.027" v="182" actId="20577"/>
          <ac:spMkLst>
            <pc:docMk/>
            <pc:sldMk cId="2072583547" sldId="369"/>
            <ac:spMk id="3" creationId="{2BE4F7F2-50E4-E84B-B553-BCA2C9534179}"/>
          </ac:spMkLst>
        </pc:spChg>
      </pc:sldChg>
      <pc:sldChg chg="modSp">
        <pc:chgData name="bfjghod Goh" userId="17a83449cc180f75" providerId="LiveId" clId="{7A7D41FC-1E14-374B-AE26-71FD51894CC8}" dt="2019-07-11T02:25:57.650" v="154" actId="20577"/>
        <pc:sldMkLst>
          <pc:docMk/>
          <pc:sldMk cId="44813850" sldId="372"/>
        </pc:sldMkLst>
        <pc:graphicFrameChg chg="modGraphic">
          <ac:chgData name="bfjghod Goh" userId="17a83449cc180f75" providerId="LiveId" clId="{7A7D41FC-1E14-374B-AE26-71FD51894CC8}" dt="2019-07-11T02:25:57.650" v="154" actId="20577"/>
          <ac:graphicFrameMkLst>
            <pc:docMk/>
            <pc:sldMk cId="44813850" sldId="372"/>
            <ac:graphicFrameMk id="6" creationId="{1BB090CA-6576-954E-A88C-C2EDE94EF955}"/>
          </ac:graphicFrameMkLst>
        </pc:graphicFrameChg>
      </pc:sldChg>
      <pc:sldChg chg="modSp">
        <pc:chgData name="bfjghod Goh" userId="17a83449cc180f75" providerId="LiveId" clId="{7A7D41FC-1E14-374B-AE26-71FD51894CC8}" dt="2019-07-11T02:25:45.779" v="146" actId="20577"/>
        <pc:sldMkLst>
          <pc:docMk/>
          <pc:sldMk cId="1035780592" sldId="373"/>
        </pc:sldMkLst>
        <pc:graphicFrameChg chg="modGraphic">
          <ac:chgData name="bfjghod Goh" userId="17a83449cc180f75" providerId="LiveId" clId="{7A7D41FC-1E14-374B-AE26-71FD51894CC8}" dt="2019-07-11T02:25:45.779" v="146" actId="20577"/>
          <ac:graphicFrameMkLst>
            <pc:docMk/>
            <pc:sldMk cId="1035780592" sldId="373"/>
            <ac:graphicFrameMk id="7" creationId="{18E6A9C9-D4F2-EE47-950F-A2BE11208E7A}"/>
          </ac:graphicFrameMkLst>
        </pc:graphicFrameChg>
      </pc:sldChg>
      <pc:sldChg chg="modSp">
        <pc:chgData name="bfjghod Goh" userId="17a83449cc180f75" providerId="LiveId" clId="{7A7D41FC-1E14-374B-AE26-71FD51894CC8}" dt="2019-07-11T02:25:33.340" v="129" actId="20577"/>
        <pc:sldMkLst>
          <pc:docMk/>
          <pc:sldMk cId="887526004" sldId="410"/>
        </pc:sldMkLst>
        <pc:graphicFrameChg chg="modGraphic">
          <ac:chgData name="bfjghod Goh" userId="17a83449cc180f75" providerId="LiveId" clId="{7A7D41FC-1E14-374B-AE26-71FD51894CC8}" dt="2019-07-11T02:25:33.340" v="129" actId="20577"/>
          <ac:graphicFrameMkLst>
            <pc:docMk/>
            <pc:sldMk cId="887526004" sldId="410"/>
            <ac:graphicFrameMk id="7" creationId="{18E6A9C9-D4F2-EE47-950F-A2BE11208E7A}"/>
          </ac:graphicFrameMkLst>
        </pc:graphicFrameChg>
      </pc:sldChg>
      <pc:sldChg chg="modSp">
        <pc:chgData name="bfjghod Goh" userId="17a83449cc180f75" providerId="LiveId" clId="{7A7D41FC-1E14-374B-AE26-71FD51894CC8}" dt="2019-07-11T02:26:10.924" v="155" actId="20577"/>
        <pc:sldMkLst>
          <pc:docMk/>
          <pc:sldMk cId="2907740526" sldId="411"/>
        </pc:sldMkLst>
        <pc:graphicFrameChg chg="modGraphic">
          <ac:chgData name="bfjghod Goh" userId="17a83449cc180f75" providerId="LiveId" clId="{7A7D41FC-1E14-374B-AE26-71FD51894CC8}" dt="2019-07-11T02:26:10.924" v="155" actId="20577"/>
          <ac:graphicFrameMkLst>
            <pc:docMk/>
            <pc:sldMk cId="2907740526" sldId="411"/>
            <ac:graphicFrameMk id="7" creationId="{18E6A9C9-D4F2-EE47-950F-A2BE11208E7A}"/>
          </ac:graphicFrameMkLst>
        </pc:graphicFrameChg>
      </pc:sldChg>
      <pc:sldChg chg="modSp">
        <pc:chgData name="bfjghod Goh" userId="17a83449cc180f75" providerId="LiveId" clId="{7A7D41FC-1E14-374B-AE26-71FD51894CC8}" dt="2019-07-11T02:26:27.322" v="180" actId="20577"/>
        <pc:sldMkLst>
          <pc:docMk/>
          <pc:sldMk cId="642377537" sldId="412"/>
        </pc:sldMkLst>
        <pc:graphicFrameChg chg="modGraphic">
          <ac:chgData name="bfjghod Goh" userId="17a83449cc180f75" providerId="LiveId" clId="{7A7D41FC-1E14-374B-AE26-71FD51894CC8}" dt="2019-07-11T02:26:27.322" v="180" actId="20577"/>
          <ac:graphicFrameMkLst>
            <pc:docMk/>
            <pc:sldMk cId="642377537" sldId="412"/>
            <ac:graphicFrameMk id="7" creationId="{18E6A9C9-D4F2-EE47-950F-A2BE11208E7A}"/>
          </ac:graphicFrameMkLst>
        </pc:graphicFrameChg>
      </pc:sldChg>
      <pc:sldChg chg="modSp add">
        <pc:chgData name="bfjghod Goh" userId="17a83449cc180f75" providerId="LiveId" clId="{7A7D41FC-1E14-374B-AE26-71FD51894CC8}" dt="2019-07-11T02:32:51.806" v="189" actId="27636"/>
        <pc:sldMkLst>
          <pc:docMk/>
          <pc:sldMk cId="3540866281" sldId="432"/>
        </pc:sldMkLst>
        <pc:spChg chg="mod">
          <ac:chgData name="bfjghod Goh" userId="17a83449cc180f75" providerId="LiveId" clId="{7A7D41FC-1E14-374B-AE26-71FD51894CC8}" dt="2019-07-11T02:32:51.806" v="189" actId="27636"/>
          <ac:spMkLst>
            <pc:docMk/>
            <pc:sldMk cId="3540866281" sldId="432"/>
            <ac:spMk id="2" creationId="{E9F6FC26-86FF-D143-9311-603824A20287}"/>
          </ac:spMkLst>
        </pc:spChg>
        <pc:spChg chg="mod">
          <ac:chgData name="bfjghod Goh" userId="17a83449cc180f75" providerId="LiveId" clId="{7A7D41FC-1E14-374B-AE26-71FD51894CC8}" dt="2019-07-11T02:32:49.637" v="185"/>
          <ac:spMkLst>
            <pc:docMk/>
            <pc:sldMk cId="3540866281" sldId="432"/>
            <ac:spMk id="3" creationId="{6BC6D45F-9DE2-5840-9425-942CE464EF5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05288-52CC-2847-AC47-E049214964C5}" type="doc">
      <dgm:prSet loTypeId="urn:microsoft.com/office/officeart/2005/8/layout/default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12CBB6-C5E6-3B44-9A8E-3C53DF8CCCBB}">
      <dgm:prSet phldrT="[Text]" custT="1"/>
      <dgm:spPr>
        <a:noFill/>
      </dgm:spPr>
      <dgm:t>
        <a:bodyPr/>
        <a:lstStyle/>
        <a:p>
          <a:pPr algn="l"/>
          <a:r>
            <a:rPr lang="en-US" sz="2000" dirty="0"/>
            <a:t>Practice.</a:t>
          </a:r>
        </a:p>
      </dgm:t>
    </dgm:pt>
    <dgm:pt modelId="{1072C12B-C080-2046-BC95-5A1E0111EAF3}" type="parTrans" cxnId="{49183A2E-E336-394B-A80D-5E6D1F518F95}">
      <dgm:prSet/>
      <dgm:spPr/>
      <dgm:t>
        <a:bodyPr/>
        <a:lstStyle/>
        <a:p>
          <a:pPr algn="l"/>
          <a:endParaRPr lang="en-US" sz="2000"/>
        </a:p>
      </dgm:t>
    </dgm:pt>
    <dgm:pt modelId="{025E5EED-4C62-414F-9865-B1ED34D26009}" type="sibTrans" cxnId="{49183A2E-E336-394B-A80D-5E6D1F518F95}">
      <dgm:prSet/>
      <dgm:spPr/>
      <dgm:t>
        <a:bodyPr/>
        <a:lstStyle/>
        <a:p>
          <a:pPr algn="l"/>
          <a:endParaRPr lang="en-US" sz="2000"/>
        </a:p>
      </dgm:t>
    </dgm:pt>
    <dgm:pt modelId="{53949766-DE8B-4D42-9B50-F8C9C8DEA862}">
      <dgm:prSet phldrT="[Text]" custT="1"/>
      <dgm:spPr>
        <a:noFill/>
      </dgm:spPr>
      <dgm:t>
        <a:bodyPr/>
        <a:lstStyle/>
        <a:p>
          <a:pPr algn="l"/>
          <a:r>
            <a:rPr lang="en-US" sz="2000" dirty="0"/>
            <a:t>Don’t be passive, learn with and from your team members.</a:t>
          </a:r>
        </a:p>
      </dgm:t>
    </dgm:pt>
    <dgm:pt modelId="{48818349-139A-E746-8532-E522AA2EBEF2}" type="parTrans" cxnId="{E598287C-3B29-0A4A-B7BB-2C7E379FFC17}">
      <dgm:prSet/>
      <dgm:spPr/>
      <dgm:t>
        <a:bodyPr/>
        <a:lstStyle/>
        <a:p>
          <a:pPr algn="l"/>
          <a:endParaRPr lang="en-US" sz="2000"/>
        </a:p>
      </dgm:t>
    </dgm:pt>
    <dgm:pt modelId="{6C577F22-DA91-064C-BE2A-44993D5EBE66}" type="sibTrans" cxnId="{E598287C-3B29-0A4A-B7BB-2C7E379FFC17}">
      <dgm:prSet/>
      <dgm:spPr/>
      <dgm:t>
        <a:bodyPr/>
        <a:lstStyle/>
        <a:p>
          <a:pPr algn="l"/>
          <a:endParaRPr lang="en-US" sz="2000"/>
        </a:p>
      </dgm:t>
    </dgm:pt>
    <dgm:pt modelId="{0ECA0449-B320-594C-8B32-952F7F755D8D}">
      <dgm:prSet phldrT="[Text]" custT="1"/>
      <dgm:spPr>
        <a:noFill/>
      </dgm:spPr>
      <dgm:t>
        <a:bodyPr/>
        <a:lstStyle/>
        <a:p>
          <a:pPr algn="l"/>
          <a:r>
            <a:rPr lang="en-US" sz="2000" dirty="0"/>
            <a:t>Use your creativity and intuition.</a:t>
          </a:r>
        </a:p>
      </dgm:t>
    </dgm:pt>
    <dgm:pt modelId="{1F4F19E2-8853-0049-81B3-B3955C78F24C}" type="parTrans" cxnId="{76295CF2-681D-A243-97D4-A56370C937AC}">
      <dgm:prSet/>
      <dgm:spPr/>
      <dgm:t>
        <a:bodyPr/>
        <a:lstStyle/>
        <a:p>
          <a:pPr algn="l"/>
          <a:endParaRPr lang="en-US" sz="2000"/>
        </a:p>
      </dgm:t>
    </dgm:pt>
    <dgm:pt modelId="{F6AC73D4-79E5-4343-AB4E-6EE72D6D0623}" type="sibTrans" cxnId="{76295CF2-681D-A243-97D4-A56370C937AC}">
      <dgm:prSet/>
      <dgm:spPr/>
      <dgm:t>
        <a:bodyPr/>
        <a:lstStyle/>
        <a:p>
          <a:pPr algn="l"/>
          <a:endParaRPr lang="en-US" sz="2000"/>
        </a:p>
      </dgm:t>
    </dgm:pt>
    <dgm:pt modelId="{B65A2CB0-6541-534F-AC03-F7D939A206F4}">
      <dgm:prSet phldrT="[Text]" custT="1"/>
      <dgm:spPr>
        <a:noFill/>
      </dgm:spPr>
      <dgm:t>
        <a:bodyPr/>
        <a:lstStyle/>
        <a:p>
          <a:pPr algn="l"/>
          <a:r>
            <a:rPr lang="en-US" sz="2000" dirty="0"/>
            <a:t>Don’t be afraid to fail.</a:t>
          </a:r>
        </a:p>
      </dgm:t>
    </dgm:pt>
    <dgm:pt modelId="{ECD28298-5977-8B48-98FA-78575C4728A6}" type="parTrans" cxnId="{613F0D58-1E71-5647-AB5C-8D1ED5096C01}">
      <dgm:prSet/>
      <dgm:spPr/>
      <dgm:t>
        <a:bodyPr/>
        <a:lstStyle/>
        <a:p>
          <a:pPr algn="l"/>
          <a:endParaRPr lang="en-US" sz="2000"/>
        </a:p>
      </dgm:t>
    </dgm:pt>
    <dgm:pt modelId="{4CC6CC61-707C-454D-9468-5B3379BE22E7}" type="sibTrans" cxnId="{613F0D58-1E71-5647-AB5C-8D1ED5096C01}">
      <dgm:prSet/>
      <dgm:spPr/>
      <dgm:t>
        <a:bodyPr/>
        <a:lstStyle/>
        <a:p>
          <a:pPr algn="l"/>
          <a:endParaRPr lang="en-US" sz="2000"/>
        </a:p>
      </dgm:t>
    </dgm:pt>
    <dgm:pt modelId="{8F1EF58A-8287-2544-8132-2716968895AC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en-US" sz="2000" dirty="0">
              <a:solidFill>
                <a:schemeClr val="bg1"/>
              </a:solidFill>
            </a:rPr>
            <a:t>You are responsible for your own submissions. Non-submission for any component will result in a zero marking. There is no substitute for the programming assignment.</a:t>
          </a:r>
        </a:p>
      </dgm:t>
    </dgm:pt>
    <dgm:pt modelId="{EEE31156-B696-EF49-B9BE-7C27D8CF32E8}" type="parTrans" cxnId="{9535C765-190E-924B-83D5-FB8B0ED1E141}">
      <dgm:prSet/>
      <dgm:spPr/>
      <dgm:t>
        <a:bodyPr/>
        <a:lstStyle/>
        <a:p>
          <a:pPr algn="l"/>
          <a:endParaRPr lang="en-US" sz="2000"/>
        </a:p>
      </dgm:t>
    </dgm:pt>
    <dgm:pt modelId="{FC1DC252-BE34-364F-A6F1-5D018ED695DC}" type="sibTrans" cxnId="{9535C765-190E-924B-83D5-FB8B0ED1E141}">
      <dgm:prSet/>
      <dgm:spPr/>
      <dgm:t>
        <a:bodyPr/>
        <a:lstStyle/>
        <a:p>
          <a:pPr algn="l"/>
          <a:endParaRPr lang="en-US" sz="2000"/>
        </a:p>
      </dgm:t>
    </dgm:pt>
    <dgm:pt modelId="{904BFDB8-5C1B-5646-B471-8E1F75D95749}" type="pres">
      <dgm:prSet presAssocID="{69E05288-52CC-2847-AC47-E049214964C5}" presName="diagram" presStyleCnt="0">
        <dgm:presLayoutVars>
          <dgm:dir/>
          <dgm:resizeHandles val="exact"/>
        </dgm:presLayoutVars>
      </dgm:prSet>
      <dgm:spPr/>
    </dgm:pt>
    <dgm:pt modelId="{03908233-C025-4B4E-B6E7-26D6EE56952D}" type="pres">
      <dgm:prSet presAssocID="{8212CBB6-C5E6-3B44-9A8E-3C53DF8CCCBB}" presName="node" presStyleLbl="node1" presStyleIdx="0" presStyleCnt="5">
        <dgm:presLayoutVars>
          <dgm:bulletEnabled val="1"/>
        </dgm:presLayoutVars>
      </dgm:prSet>
      <dgm:spPr/>
    </dgm:pt>
    <dgm:pt modelId="{2A11223D-E7A4-0C43-91A3-649BAB61D8D7}" type="pres">
      <dgm:prSet presAssocID="{025E5EED-4C62-414F-9865-B1ED34D26009}" presName="sibTrans" presStyleCnt="0"/>
      <dgm:spPr/>
    </dgm:pt>
    <dgm:pt modelId="{DEF98B48-FF61-C44F-8F74-1C6133D74E5C}" type="pres">
      <dgm:prSet presAssocID="{53949766-DE8B-4D42-9B50-F8C9C8DEA862}" presName="node" presStyleLbl="node1" presStyleIdx="1" presStyleCnt="5">
        <dgm:presLayoutVars>
          <dgm:bulletEnabled val="1"/>
        </dgm:presLayoutVars>
      </dgm:prSet>
      <dgm:spPr/>
    </dgm:pt>
    <dgm:pt modelId="{D7279810-8D5C-2B4C-8DD2-D0014893224C}" type="pres">
      <dgm:prSet presAssocID="{6C577F22-DA91-064C-BE2A-44993D5EBE66}" presName="sibTrans" presStyleCnt="0"/>
      <dgm:spPr/>
    </dgm:pt>
    <dgm:pt modelId="{EC94A401-E4BC-1C48-9770-E0EF51394948}" type="pres">
      <dgm:prSet presAssocID="{0ECA0449-B320-594C-8B32-952F7F755D8D}" presName="node" presStyleLbl="node1" presStyleIdx="2" presStyleCnt="5">
        <dgm:presLayoutVars>
          <dgm:bulletEnabled val="1"/>
        </dgm:presLayoutVars>
      </dgm:prSet>
      <dgm:spPr/>
    </dgm:pt>
    <dgm:pt modelId="{A6EDD243-E7E7-E04E-9B41-E5B65EF53457}" type="pres">
      <dgm:prSet presAssocID="{F6AC73D4-79E5-4343-AB4E-6EE72D6D0623}" presName="sibTrans" presStyleCnt="0"/>
      <dgm:spPr/>
    </dgm:pt>
    <dgm:pt modelId="{EC6EF53F-6312-0F40-8B67-B5465A3C9925}" type="pres">
      <dgm:prSet presAssocID="{B65A2CB0-6541-534F-AC03-F7D939A206F4}" presName="node" presStyleLbl="node1" presStyleIdx="3" presStyleCnt="5">
        <dgm:presLayoutVars>
          <dgm:bulletEnabled val="1"/>
        </dgm:presLayoutVars>
      </dgm:prSet>
      <dgm:spPr/>
    </dgm:pt>
    <dgm:pt modelId="{020A616E-7697-E941-9924-83D78F4DCC9F}" type="pres">
      <dgm:prSet presAssocID="{4CC6CC61-707C-454D-9468-5B3379BE22E7}" presName="sibTrans" presStyleCnt="0"/>
      <dgm:spPr/>
    </dgm:pt>
    <dgm:pt modelId="{CCF9105D-73C0-9D41-A0F8-0B533E0E63D1}" type="pres">
      <dgm:prSet presAssocID="{8F1EF58A-8287-2544-8132-2716968895AC}" presName="node" presStyleLbl="node1" presStyleIdx="4" presStyleCnt="5" custScaleX="211819">
        <dgm:presLayoutVars>
          <dgm:bulletEnabled val="1"/>
        </dgm:presLayoutVars>
      </dgm:prSet>
      <dgm:spPr/>
    </dgm:pt>
  </dgm:ptLst>
  <dgm:cxnLst>
    <dgm:cxn modelId="{6AF3DA18-FDFD-3F41-AAFB-C73E096A7A66}" type="presOf" srcId="{69E05288-52CC-2847-AC47-E049214964C5}" destId="{904BFDB8-5C1B-5646-B471-8E1F75D95749}" srcOrd="0" destOrd="0" presId="urn:microsoft.com/office/officeart/2005/8/layout/default"/>
    <dgm:cxn modelId="{D642BC19-F977-5D46-80D7-48F66E6A2C8E}" type="presOf" srcId="{0ECA0449-B320-594C-8B32-952F7F755D8D}" destId="{EC94A401-E4BC-1C48-9770-E0EF51394948}" srcOrd="0" destOrd="0" presId="urn:microsoft.com/office/officeart/2005/8/layout/default"/>
    <dgm:cxn modelId="{7B7F1C29-32D4-804B-A21C-69CA6DEFE94A}" type="presOf" srcId="{8212CBB6-C5E6-3B44-9A8E-3C53DF8CCCBB}" destId="{03908233-C025-4B4E-B6E7-26D6EE56952D}" srcOrd="0" destOrd="0" presId="urn:microsoft.com/office/officeart/2005/8/layout/default"/>
    <dgm:cxn modelId="{49183A2E-E336-394B-A80D-5E6D1F518F95}" srcId="{69E05288-52CC-2847-AC47-E049214964C5}" destId="{8212CBB6-C5E6-3B44-9A8E-3C53DF8CCCBB}" srcOrd="0" destOrd="0" parTransId="{1072C12B-C080-2046-BC95-5A1E0111EAF3}" sibTransId="{025E5EED-4C62-414F-9865-B1ED34D26009}"/>
    <dgm:cxn modelId="{CCBEC53C-316C-1243-9BCE-5304756286BA}" type="presOf" srcId="{B65A2CB0-6541-534F-AC03-F7D939A206F4}" destId="{EC6EF53F-6312-0F40-8B67-B5465A3C9925}" srcOrd="0" destOrd="0" presId="urn:microsoft.com/office/officeart/2005/8/layout/default"/>
    <dgm:cxn modelId="{613F0D58-1E71-5647-AB5C-8D1ED5096C01}" srcId="{69E05288-52CC-2847-AC47-E049214964C5}" destId="{B65A2CB0-6541-534F-AC03-F7D939A206F4}" srcOrd="3" destOrd="0" parTransId="{ECD28298-5977-8B48-98FA-78575C4728A6}" sibTransId="{4CC6CC61-707C-454D-9468-5B3379BE22E7}"/>
    <dgm:cxn modelId="{C9587D5C-302B-CE47-B891-0D795C7E0200}" type="presOf" srcId="{8F1EF58A-8287-2544-8132-2716968895AC}" destId="{CCF9105D-73C0-9D41-A0F8-0B533E0E63D1}" srcOrd="0" destOrd="0" presId="urn:microsoft.com/office/officeart/2005/8/layout/default"/>
    <dgm:cxn modelId="{9535C765-190E-924B-83D5-FB8B0ED1E141}" srcId="{69E05288-52CC-2847-AC47-E049214964C5}" destId="{8F1EF58A-8287-2544-8132-2716968895AC}" srcOrd="4" destOrd="0" parTransId="{EEE31156-B696-EF49-B9BE-7C27D8CF32E8}" sibTransId="{FC1DC252-BE34-364F-A6F1-5D018ED695DC}"/>
    <dgm:cxn modelId="{E598287C-3B29-0A4A-B7BB-2C7E379FFC17}" srcId="{69E05288-52CC-2847-AC47-E049214964C5}" destId="{53949766-DE8B-4D42-9B50-F8C9C8DEA862}" srcOrd="1" destOrd="0" parTransId="{48818349-139A-E746-8532-E522AA2EBEF2}" sibTransId="{6C577F22-DA91-064C-BE2A-44993D5EBE66}"/>
    <dgm:cxn modelId="{8A481788-2A9B-DB45-A561-F431B87F5415}" type="presOf" srcId="{53949766-DE8B-4D42-9B50-F8C9C8DEA862}" destId="{DEF98B48-FF61-C44F-8F74-1C6133D74E5C}" srcOrd="0" destOrd="0" presId="urn:microsoft.com/office/officeart/2005/8/layout/default"/>
    <dgm:cxn modelId="{76295CF2-681D-A243-97D4-A56370C937AC}" srcId="{69E05288-52CC-2847-AC47-E049214964C5}" destId="{0ECA0449-B320-594C-8B32-952F7F755D8D}" srcOrd="2" destOrd="0" parTransId="{1F4F19E2-8853-0049-81B3-B3955C78F24C}" sibTransId="{F6AC73D4-79E5-4343-AB4E-6EE72D6D0623}"/>
    <dgm:cxn modelId="{3943A3C1-1DE0-9842-92FC-3A49FCF0614A}" type="presParOf" srcId="{904BFDB8-5C1B-5646-B471-8E1F75D95749}" destId="{03908233-C025-4B4E-B6E7-26D6EE56952D}" srcOrd="0" destOrd="0" presId="urn:microsoft.com/office/officeart/2005/8/layout/default"/>
    <dgm:cxn modelId="{0BEBE8FD-6AD2-0B4E-8525-081862A81F14}" type="presParOf" srcId="{904BFDB8-5C1B-5646-B471-8E1F75D95749}" destId="{2A11223D-E7A4-0C43-91A3-649BAB61D8D7}" srcOrd="1" destOrd="0" presId="urn:microsoft.com/office/officeart/2005/8/layout/default"/>
    <dgm:cxn modelId="{B85C295E-41CF-8D42-8A94-B51F4BAF18EC}" type="presParOf" srcId="{904BFDB8-5C1B-5646-B471-8E1F75D95749}" destId="{DEF98B48-FF61-C44F-8F74-1C6133D74E5C}" srcOrd="2" destOrd="0" presId="urn:microsoft.com/office/officeart/2005/8/layout/default"/>
    <dgm:cxn modelId="{E27FCAA3-DE5C-764C-BB00-95D8C46E555B}" type="presParOf" srcId="{904BFDB8-5C1B-5646-B471-8E1F75D95749}" destId="{D7279810-8D5C-2B4C-8DD2-D0014893224C}" srcOrd="3" destOrd="0" presId="urn:microsoft.com/office/officeart/2005/8/layout/default"/>
    <dgm:cxn modelId="{357BBBED-F76A-8C4A-A909-A55150405A61}" type="presParOf" srcId="{904BFDB8-5C1B-5646-B471-8E1F75D95749}" destId="{EC94A401-E4BC-1C48-9770-E0EF51394948}" srcOrd="4" destOrd="0" presId="urn:microsoft.com/office/officeart/2005/8/layout/default"/>
    <dgm:cxn modelId="{E10FB45B-E556-2F4B-A7CF-14AC18927D52}" type="presParOf" srcId="{904BFDB8-5C1B-5646-B471-8E1F75D95749}" destId="{A6EDD243-E7E7-E04E-9B41-E5B65EF53457}" srcOrd="5" destOrd="0" presId="urn:microsoft.com/office/officeart/2005/8/layout/default"/>
    <dgm:cxn modelId="{FF4904AE-94AB-D145-B320-756F305E7C27}" type="presParOf" srcId="{904BFDB8-5C1B-5646-B471-8E1F75D95749}" destId="{EC6EF53F-6312-0F40-8B67-B5465A3C9925}" srcOrd="6" destOrd="0" presId="urn:microsoft.com/office/officeart/2005/8/layout/default"/>
    <dgm:cxn modelId="{B0A993F2-4FA2-D449-9CD2-0789B72ED39D}" type="presParOf" srcId="{904BFDB8-5C1B-5646-B471-8E1F75D95749}" destId="{020A616E-7697-E941-9924-83D78F4DCC9F}" srcOrd="7" destOrd="0" presId="urn:microsoft.com/office/officeart/2005/8/layout/default"/>
    <dgm:cxn modelId="{18E58233-533C-594D-91ED-5149C903DDFE}" type="presParOf" srcId="{904BFDB8-5C1B-5646-B471-8E1F75D95749}" destId="{CCF9105D-73C0-9D41-A0F8-0B533E0E63D1}" srcOrd="8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08233-C025-4B4E-B6E7-26D6EE56952D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Practice.</a:t>
          </a:r>
        </a:p>
      </dsp:txBody>
      <dsp:txXfrm>
        <a:off x="1221978" y="2645"/>
        <a:ext cx="2706687" cy="1624012"/>
      </dsp:txXfrm>
    </dsp:sp>
    <dsp:sp modelId="{DEF98B48-FF61-C44F-8F74-1C6133D74E5C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Don’t be passive, learn with and from your team members.</a:t>
          </a:r>
        </a:p>
      </dsp:txBody>
      <dsp:txXfrm>
        <a:off x="4199334" y="2645"/>
        <a:ext cx="2706687" cy="1624012"/>
      </dsp:txXfrm>
    </dsp:sp>
    <dsp:sp modelId="{EC94A401-E4BC-1C48-9770-E0EF51394948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your creativity and intuition.</a:t>
          </a:r>
        </a:p>
      </dsp:txBody>
      <dsp:txXfrm>
        <a:off x="1221978" y="1897327"/>
        <a:ext cx="2706687" cy="1624012"/>
      </dsp:txXfrm>
    </dsp:sp>
    <dsp:sp modelId="{EC6EF53F-6312-0F40-8B67-B5465A3C9925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Don’t be afraid to fail.</a:t>
          </a:r>
        </a:p>
      </dsp:txBody>
      <dsp:txXfrm>
        <a:off x="4199334" y="1897327"/>
        <a:ext cx="2706687" cy="1624012"/>
      </dsp:txXfrm>
    </dsp:sp>
    <dsp:sp modelId="{CCF9105D-73C0-9D41-A0F8-0B533E0E63D1}">
      <dsp:nvSpPr>
        <dsp:cNvPr id="0" name=""/>
        <dsp:cNvSpPr/>
      </dsp:nvSpPr>
      <dsp:spPr>
        <a:xfrm>
          <a:off x="1197360" y="3792008"/>
          <a:ext cx="5733278" cy="1624012"/>
        </a:xfrm>
        <a:prstGeom prst="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You are responsible for your own submissions. Non-submission for any component will result in a zero marking. There is no substitute for the programming assignment.</a:t>
          </a:r>
        </a:p>
      </dsp:txBody>
      <dsp:txXfrm>
        <a:off x="1197360" y="3792008"/>
        <a:ext cx="5733278" cy="162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59876-5816-6E49-BC4D-19E8B10EB9E1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C98EA-D9A0-564A-83B5-21F360EC1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7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B4408-8D5A-2D4B-9376-36A84E0CA1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87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B4408-8D5A-2D4B-9376-36A84E0CA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A01D1-6301-3244-BCE5-035CA2A0E9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2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Elements of good syntax style (how to write nice looking code)</a:t>
            </a:r>
          </a:p>
          <a:p>
            <a:endParaRPr lang="en-US" dirty="0"/>
          </a:p>
          <a:p>
            <a:pPr lvl="1"/>
            <a:r>
              <a:rPr lang="en-US" dirty="0"/>
              <a:t>General: http://adv-</a:t>
            </a:r>
            <a:r>
              <a:rPr lang="en-US" dirty="0" err="1"/>
              <a:t>r.had.co.nz</a:t>
            </a:r>
            <a:r>
              <a:rPr lang="en-US" dirty="0"/>
              <a:t>/</a:t>
            </a:r>
            <a:r>
              <a:rPr lang="en-US" dirty="0" err="1"/>
              <a:t>Style.html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R-specific: </a:t>
            </a:r>
            <a:r>
              <a:rPr lang="en-US" dirty="0">
                <a:hlinkClick r:id="rId3"/>
              </a:rPr>
              <a:t>https://google.github.io/styleguide/Rguide.xml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C98EA-D9A0-564A-83B5-21F360EC12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9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408-8D5A-2D4B-9376-36A84E0CA1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7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levels of analytics would involve 3 components – the domain knowledge, math and statistics, and computing.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A01D1-6301-3244-BCE5-035CA2A0E9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1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B4408-8D5A-2D4B-9376-36A84E0CA1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9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A430-2DDF-D140-B355-CE81D7AD6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0E8A-20E0-CA4F-BCF4-0DF89B287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52E3-D615-0446-B2E3-61BFB205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3FE50-6DF5-3C46-9A0D-CAD37801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AC366-4DA1-CB41-96A2-C4CF73A6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0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F1CA-E62C-584F-9D4B-84708EC7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4C048-54E9-0343-9A87-BC4FFFFDD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E3E8-AE22-754C-97DA-13E6430B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0591E-20DF-764E-AD98-604124EC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F818A-6773-744C-8A3F-7E2B9E77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B199F-8A17-DE4E-988E-568938AD0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4F8B1-17B1-AD4D-8DE7-8030B0773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B9099-493B-BE4B-B43C-D49A5E12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F8BCE-BF88-3247-8AB9-72A59453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F2DA4-F786-1343-ACDE-B7173405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12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55292CB-4E42-9C4A-9743-BD876C6E9CB2}"/>
              </a:ext>
            </a:extLst>
          </p:cNvPr>
          <p:cNvSpPr>
            <a:spLocks noGrp="1"/>
          </p:cNvSpPr>
          <p:nvPr userDrawn="1"/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  <a:defRPr lang="en-US" sz="3400" b="0" i="0" kern="1200" spc="16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79100" algn="l"/>
              </a:tabLst>
              <a:defRPr/>
            </a:pPr>
            <a:endParaRPr kumimoji="0" lang="en-US" sz="3400" b="0" i="0" u="none" strike="noStrike" kern="1200" cap="none" spc="160" normalizeH="0" baseline="0" noProof="0" dirty="0">
              <a:ln>
                <a:noFill/>
              </a:ln>
              <a:gradFill>
                <a:gsLst>
                  <a:gs pos="0">
                    <a:srgbClr val="0074AF"/>
                  </a:gs>
                  <a:gs pos="100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85" y="-43544"/>
            <a:ext cx="12322629" cy="6966858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85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F2C2-AB11-4245-8D8D-17043F33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F455B-C81E-D74C-87C7-2A304CB03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1E024-6BB9-DC47-A5B0-A7F25CA6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C38D0-5F51-8E48-BB51-BDF3BA06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DC842-17B4-174F-A378-2FB0136A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4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03D7-FE81-0B47-B1A5-F3F0982DA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52C24-CC97-C047-AE45-D1F2FCE77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1E684-193C-244A-B924-292A245A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53D3-1307-8343-B728-F7326632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DCFAF-C326-2643-86CF-1DFC74F3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6ADE-3DAA-F647-8C5D-96A07C518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C594E-6295-804B-8C79-D3CC44684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5EC5-6BCC-0746-8E63-9BF12B78D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1B081-BB58-C745-9447-A6C6A2110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41E55-59E4-F84A-9E68-13CDDCA1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0593F-9851-E74A-94FD-5B905124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1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E5BC-8FCC-F349-8DC0-EBEC4496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9DBFF-E7AF-4F4C-97A2-04F1FD309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7D390-7342-D846-9D77-4D0907834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5532F-CA23-0B40-AA4A-E683D41A5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0AFB5-65D7-5641-9B96-0D1AAE759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FB227-8EE1-5348-A600-11DB1626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FD072-EFC1-1440-A71E-4581261A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67277C-1DA9-7D4A-9F26-51009259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5EE6-3134-E746-86BE-B93C1445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119D-C5B4-C64E-838F-2FEAFC79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0C6E7-3E5C-0447-A4B3-98F67AB2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3E250-29A5-5E43-8707-02C513D1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9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FD3600-7998-6549-938E-52D23DA2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81C43-FC13-0745-BE41-06DC7155A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F974-BDEE-D44E-8E62-20DEC70A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2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84EA-D316-C140-8057-9DAADB6A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BEE46-F8AF-5546-AD81-9887FAC0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DBEF1-775D-8F44-A9AD-539904907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BCF2F-4184-304C-B4CA-46D4C235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48BA7-BDEE-8E4D-AA59-4B44DA9C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62312-DEFC-8742-9D05-069D868A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2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EAAE-F44F-104F-B25B-FA76A646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117C1-6FC9-464F-9015-A84550274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87999-F9C8-5147-9A9C-D055B59ED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92300-22CC-6448-89B4-5B9F1842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93A1B-D6B7-9844-8E9B-051282F0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3DCD1-DA4E-614F-8F9F-2FFBA081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1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4055C-71C2-F748-BB64-214C897F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EFA0E-5A89-CA42-9A06-C501449E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A8964-E577-BD4F-9679-F04753341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6DC38-E0AB-A548-A4C6-0FA4DA824692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B00C1-7E75-4C41-B876-B17357130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8D28D-5A27-B348-95E3-EB828BCC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EA32D-C753-BC43-A53A-673FDDE5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BC722-64B2-7C44-B6A2-CB8A10EDF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12B6F-D06E-D44B-A925-FC984469F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19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E9-83CD-DD4D-B322-7D496E32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will we be covering (Day 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E6A9C9-D4F2-EE47-950F-A2BE1120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48068"/>
              </p:ext>
            </p:extLst>
          </p:nvPr>
        </p:nvGraphicFramePr>
        <p:xfrm>
          <a:off x="828675" y="2113613"/>
          <a:ext cx="10525127" cy="3775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9689">
                  <a:extLst>
                    <a:ext uri="{9D8B030D-6E8A-4147-A177-3AD203B41FA5}">
                      <a16:colId xmlns:a16="http://schemas.microsoft.com/office/drawing/2014/main" val="1640146604"/>
                    </a:ext>
                  </a:extLst>
                </a:gridCol>
                <a:gridCol w="3660393">
                  <a:extLst>
                    <a:ext uri="{9D8B030D-6E8A-4147-A177-3AD203B41FA5}">
                      <a16:colId xmlns:a16="http://schemas.microsoft.com/office/drawing/2014/main" val="83741849"/>
                    </a:ext>
                  </a:extLst>
                </a:gridCol>
                <a:gridCol w="2166061">
                  <a:extLst>
                    <a:ext uri="{9D8B030D-6E8A-4147-A177-3AD203B41FA5}">
                      <a16:colId xmlns:a16="http://schemas.microsoft.com/office/drawing/2014/main" val="1645083094"/>
                    </a:ext>
                  </a:extLst>
                </a:gridCol>
                <a:gridCol w="3708984">
                  <a:extLst>
                    <a:ext uri="{9D8B030D-6E8A-4147-A177-3AD203B41FA5}">
                      <a16:colId xmlns:a16="http://schemas.microsoft.com/office/drawing/2014/main" val="2463169120"/>
                    </a:ext>
                  </a:extLst>
                </a:gridCol>
              </a:tblGrid>
              <a:tr h="577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Day</a:t>
                      </a:r>
                      <a:endParaRPr lang="en-SG" sz="3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Topic</a:t>
                      </a:r>
                      <a:endParaRPr lang="en-SG" sz="3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Course ILO</a:t>
                      </a:r>
                      <a:endParaRPr lang="en-SG" sz="3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Readings/ Activities</a:t>
                      </a:r>
                      <a:endParaRPr lang="en-SG" sz="3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extLst>
                  <a:ext uri="{0D108BD9-81ED-4DB2-BD59-A6C34878D82A}">
                    <a16:rowId xmlns:a16="http://schemas.microsoft.com/office/drawing/2014/main" val="75156794"/>
                  </a:ext>
                </a:extLst>
              </a:tr>
              <a:tr h="319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2</a:t>
                      </a:r>
                      <a:endParaRPr lang="en-SG" sz="3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22752" marR="122752" marT="122752" marB="1227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R data structures</a:t>
                      </a:r>
                      <a:br>
                        <a:rPr lang="en-US" sz="2500" dirty="0">
                          <a:effectLst/>
                        </a:rPr>
                      </a:br>
                      <a:r>
                        <a:rPr lang="en-US" sz="2500" dirty="0">
                          <a:effectLst/>
                        </a:rPr>
                        <a:t>Special programmatic elements in R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2752" marR="122752" marT="122752" marB="1227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1, 2, 3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22752" marR="122752" marT="122752" marB="122752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effectLst/>
                        </a:rPr>
                        <a:t>Programming practice</a:t>
                      </a:r>
                      <a:endParaRPr lang="en-SG" sz="25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Reflection (10%)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2752" marR="122752" marT="122752" marB="122752"/>
                </a:tc>
                <a:extLst>
                  <a:ext uri="{0D108BD9-81ED-4DB2-BD59-A6C34878D82A}">
                    <a16:rowId xmlns:a16="http://schemas.microsoft.com/office/drawing/2014/main" val="2443352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8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E9-83CD-DD4D-B322-7D496E32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will we be covering (Day 3)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E6A9C9-D4F2-EE47-950F-A2BE1120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063670"/>
              </p:ext>
            </p:extLst>
          </p:nvPr>
        </p:nvGraphicFramePr>
        <p:xfrm>
          <a:off x="838200" y="2067339"/>
          <a:ext cx="10134600" cy="3379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877">
                  <a:extLst>
                    <a:ext uri="{9D8B030D-6E8A-4147-A177-3AD203B41FA5}">
                      <a16:colId xmlns:a16="http://schemas.microsoft.com/office/drawing/2014/main" val="1640146604"/>
                    </a:ext>
                  </a:extLst>
                </a:gridCol>
                <a:gridCol w="3334308">
                  <a:extLst>
                    <a:ext uri="{9D8B030D-6E8A-4147-A177-3AD203B41FA5}">
                      <a16:colId xmlns:a16="http://schemas.microsoft.com/office/drawing/2014/main" val="83741849"/>
                    </a:ext>
                  </a:extLst>
                </a:gridCol>
                <a:gridCol w="2252034">
                  <a:extLst>
                    <a:ext uri="{9D8B030D-6E8A-4147-A177-3AD203B41FA5}">
                      <a16:colId xmlns:a16="http://schemas.microsoft.com/office/drawing/2014/main" val="1645083094"/>
                    </a:ext>
                  </a:extLst>
                </a:gridCol>
                <a:gridCol w="3125381">
                  <a:extLst>
                    <a:ext uri="{9D8B030D-6E8A-4147-A177-3AD203B41FA5}">
                      <a16:colId xmlns:a16="http://schemas.microsoft.com/office/drawing/2014/main" val="2463169120"/>
                    </a:ext>
                  </a:extLst>
                </a:gridCol>
              </a:tblGrid>
              <a:tr h="11771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Day</a:t>
                      </a:r>
                      <a:endParaRPr lang="en-SG" sz="33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6373" marR="26373" marT="26373" marB="263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Topic</a:t>
                      </a:r>
                      <a:endParaRPr lang="en-SG" sz="33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6373" marR="26373" marT="26373" marB="263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Course ILO</a:t>
                      </a:r>
                      <a:endParaRPr lang="en-SG" sz="33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6373" marR="26373" marT="26373" marB="263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3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Readings/ Activities</a:t>
                      </a:r>
                      <a:endParaRPr lang="en-SG" sz="33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6373" marR="26373" marT="26373" marB="26373" anchor="ctr"/>
                </a:tc>
                <a:extLst>
                  <a:ext uri="{0D108BD9-81ED-4DB2-BD59-A6C34878D82A}">
                    <a16:rowId xmlns:a16="http://schemas.microsoft.com/office/drawing/2014/main" val="75156794"/>
                  </a:ext>
                </a:extLst>
              </a:tr>
              <a:tr h="22021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endParaRPr lang="en-SG" sz="2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149" marR="47149" marT="47149" marB="4714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Graphs</a:t>
                      </a:r>
                      <a:br>
                        <a:rPr lang="en-US" sz="2500" dirty="0">
                          <a:effectLst/>
                        </a:rPr>
                      </a:br>
                      <a:endParaRPr lang="en-SG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149" marR="47149" marT="47149" marB="4714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1, 2, 3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7149" marR="47149" marT="47149" marB="47149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effectLst/>
                        </a:rPr>
                        <a:t>Programming practice</a:t>
                      </a:r>
                      <a:endParaRPr lang="en-SG" sz="25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Reflection (10%)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149" marR="47149" marT="47149" marB="47149"/>
                </a:tc>
                <a:extLst>
                  <a:ext uri="{0D108BD9-81ED-4DB2-BD59-A6C34878D82A}">
                    <a16:rowId xmlns:a16="http://schemas.microsoft.com/office/drawing/2014/main" val="2443352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52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E9-83CD-DD4D-B322-7D496E32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will we be covering (Day </a:t>
            </a:r>
            <a:r>
              <a:rPr lang="en-US" dirty="0"/>
              <a:t>4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E6A9C9-D4F2-EE47-950F-A2BE1120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26593"/>
              </p:ext>
            </p:extLst>
          </p:nvPr>
        </p:nvGraphicFramePr>
        <p:xfrm>
          <a:off x="828675" y="2113613"/>
          <a:ext cx="10525127" cy="3775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9689">
                  <a:extLst>
                    <a:ext uri="{9D8B030D-6E8A-4147-A177-3AD203B41FA5}">
                      <a16:colId xmlns:a16="http://schemas.microsoft.com/office/drawing/2014/main" val="1640146604"/>
                    </a:ext>
                  </a:extLst>
                </a:gridCol>
                <a:gridCol w="3660393">
                  <a:extLst>
                    <a:ext uri="{9D8B030D-6E8A-4147-A177-3AD203B41FA5}">
                      <a16:colId xmlns:a16="http://schemas.microsoft.com/office/drawing/2014/main" val="83741849"/>
                    </a:ext>
                  </a:extLst>
                </a:gridCol>
                <a:gridCol w="2166061">
                  <a:extLst>
                    <a:ext uri="{9D8B030D-6E8A-4147-A177-3AD203B41FA5}">
                      <a16:colId xmlns:a16="http://schemas.microsoft.com/office/drawing/2014/main" val="1645083094"/>
                    </a:ext>
                  </a:extLst>
                </a:gridCol>
                <a:gridCol w="3708984">
                  <a:extLst>
                    <a:ext uri="{9D8B030D-6E8A-4147-A177-3AD203B41FA5}">
                      <a16:colId xmlns:a16="http://schemas.microsoft.com/office/drawing/2014/main" val="2463169120"/>
                    </a:ext>
                  </a:extLst>
                </a:gridCol>
              </a:tblGrid>
              <a:tr h="577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Day</a:t>
                      </a:r>
                      <a:endParaRPr lang="en-SG" sz="3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Topic</a:t>
                      </a:r>
                      <a:endParaRPr lang="en-SG" sz="3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Course ILO</a:t>
                      </a:r>
                      <a:endParaRPr lang="en-SG" sz="3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Readings/ Activities</a:t>
                      </a:r>
                      <a:endParaRPr lang="en-SG" sz="3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extLst>
                  <a:ext uri="{0D108BD9-81ED-4DB2-BD59-A6C34878D82A}">
                    <a16:rowId xmlns:a16="http://schemas.microsoft.com/office/drawing/2014/main" val="75156794"/>
                  </a:ext>
                </a:extLst>
              </a:tr>
              <a:tr h="319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  <a:endParaRPr lang="en-SG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22752" marR="122752" marT="122752" marB="1227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Statistical programming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</a:rPr>
                        <a:t>1, 2, 3</a:t>
                      </a:r>
                      <a:endParaRPr lang="en-SG" sz="2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22752" marR="122752" marT="122752" marB="122752"/>
                </a:tc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Programming practice</a:t>
                      </a:r>
                      <a:endParaRPr lang="en-SG" sz="2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Quiz (20%)</a:t>
                      </a:r>
                      <a:endParaRPr lang="en-SG" sz="2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(10%)</a:t>
                      </a:r>
                      <a:r>
                        <a:rPr lang="en-SG" sz="2500" dirty="0">
                          <a:effectLst/>
                        </a:rPr>
                        <a:t> 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2752" marR="122752" marT="122752" marB="122752"/>
                </a:tc>
                <a:extLst>
                  <a:ext uri="{0D108BD9-81ED-4DB2-BD59-A6C34878D82A}">
                    <a16:rowId xmlns:a16="http://schemas.microsoft.com/office/drawing/2014/main" val="2443352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74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E9-83CD-DD4D-B322-7D496E32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will we be covering (Day </a:t>
            </a:r>
            <a:r>
              <a:rPr lang="en-US" dirty="0"/>
              <a:t>5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E6A9C9-D4F2-EE47-950F-A2BE1120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9257"/>
              </p:ext>
            </p:extLst>
          </p:nvPr>
        </p:nvGraphicFramePr>
        <p:xfrm>
          <a:off x="828675" y="2113613"/>
          <a:ext cx="10525127" cy="3775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9689">
                  <a:extLst>
                    <a:ext uri="{9D8B030D-6E8A-4147-A177-3AD203B41FA5}">
                      <a16:colId xmlns:a16="http://schemas.microsoft.com/office/drawing/2014/main" val="1640146604"/>
                    </a:ext>
                  </a:extLst>
                </a:gridCol>
                <a:gridCol w="3660393">
                  <a:extLst>
                    <a:ext uri="{9D8B030D-6E8A-4147-A177-3AD203B41FA5}">
                      <a16:colId xmlns:a16="http://schemas.microsoft.com/office/drawing/2014/main" val="83741849"/>
                    </a:ext>
                  </a:extLst>
                </a:gridCol>
                <a:gridCol w="2166061">
                  <a:extLst>
                    <a:ext uri="{9D8B030D-6E8A-4147-A177-3AD203B41FA5}">
                      <a16:colId xmlns:a16="http://schemas.microsoft.com/office/drawing/2014/main" val="1645083094"/>
                    </a:ext>
                  </a:extLst>
                </a:gridCol>
                <a:gridCol w="3708984">
                  <a:extLst>
                    <a:ext uri="{9D8B030D-6E8A-4147-A177-3AD203B41FA5}">
                      <a16:colId xmlns:a16="http://schemas.microsoft.com/office/drawing/2014/main" val="2463169120"/>
                    </a:ext>
                  </a:extLst>
                </a:gridCol>
              </a:tblGrid>
              <a:tr h="577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Day</a:t>
                      </a:r>
                      <a:endParaRPr lang="en-SG" sz="3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Topic</a:t>
                      </a:r>
                      <a:endParaRPr lang="en-SG" sz="3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Course ILO</a:t>
                      </a:r>
                      <a:endParaRPr lang="en-SG" sz="3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Readings/ Activities</a:t>
                      </a:r>
                      <a:endParaRPr lang="en-SG" sz="3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25574" marR="25574" marT="25574" marB="25574" anchor="ctr"/>
                </a:tc>
                <a:extLst>
                  <a:ext uri="{0D108BD9-81ED-4DB2-BD59-A6C34878D82A}">
                    <a16:rowId xmlns:a16="http://schemas.microsoft.com/office/drawing/2014/main" val="75156794"/>
                  </a:ext>
                </a:extLst>
              </a:tr>
              <a:tr h="3197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</a:t>
                      </a:r>
                      <a:endParaRPr lang="en-SG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22752" marR="122752" marT="122752" marB="1227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Applied Bioinformatics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2752" marR="122752" marT="122752" marB="122752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</a:rPr>
                        <a:t>1, 2, 3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22752" marR="122752" marT="122752" marB="122752"/>
                </a:tc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Programming practice</a:t>
                      </a:r>
                      <a:endParaRPr lang="en-SG" sz="2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Programming assignment (20%)</a:t>
                      </a:r>
                      <a:endParaRPr lang="en-SG" sz="2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Reflection (10%)</a:t>
                      </a:r>
                      <a:endParaRPr lang="en-SG" sz="2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and wrap up</a:t>
                      </a:r>
                      <a:r>
                        <a:rPr lang="en-SG" sz="2500" dirty="0">
                          <a:effectLst/>
                        </a:rPr>
                        <a:t> </a:t>
                      </a:r>
                      <a:endParaRPr lang="en-SG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2752" marR="122752" marT="122752" marB="122752"/>
                </a:tc>
                <a:extLst>
                  <a:ext uri="{0D108BD9-81ED-4DB2-BD59-A6C34878D82A}">
                    <a16:rowId xmlns:a16="http://schemas.microsoft.com/office/drawing/2014/main" val="2443352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377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FA3B7-380F-2E40-81CE-7719D17CAB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019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spc="160" dirty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Course Expectations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EA7217-D25C-C24B-AE30-D032575C65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02290"/>
              </p:ext>
            </p:extLst>
          </p:nvPr>
        </p:nvGraphicFramePr>
        <p:xfrm>
          <a:off x="-351971" y="12585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DD87898-80F1-4648-8A5E-981C650FE454}"/>
              </a:ext>
            </a:extLst>
          </p:cNvPr>
          <p:cNvSpPr/>
          <p:nvPr/>
        </p:nvSpPr>
        <p:spPr>
          <a:xfrm>
            <a:off x="7036904" y="1581835"/>
            <a:ext cx="3617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Teamwork: Learning and working together in teams, and as a class, is a requirement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5E2BC-EDA6-C945-A518-0FA9895A8812}"/>
              </a:ext>
            </a:extLst>
          </p:cNvPr>
          <p:cNvSpPr/>
          <p:nvPr/>
        </p:nvSpPr>
        <p:spPr>
          <a:xfrm>
            <a:off x="7036904" y="2828491"/>
            <a:ext cx="31407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Individual: If you are faster than the others. Spend time practicing programming, work on theory, and very importantly, be a peer mentor to your peers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333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Hourglass">
            <a:extLst>
              <a:ext uri="{FF2B5EF4-FFF2-40B4-BE49-F238E27FC236}">
                <a16:creationId xmlns:a16="http://schemas.microsoft.com/office/drawing/2014/main" id="{0712DD23-100E-4893-8694-B1523CA9A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3141" y="2191807"/>
            <a:ext cx="3985156" cy="3985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B1961-D515-274A-8AFB-251F03AA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Daily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F7F2-50E4-E84B-B553-BCA2C9534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 dirty="0"/>
              <a:t>Come to class with your laptops</a:t>
            </a:r>
          </a:p>
          <a:p>
            <a:endParaRPr lang="en-SG" sz="2000" dirty="0"/>
          </a:p>
          <a:p>
            <a:r>
              <a:rPr lang="en-SG" sz="2000" dirty="0"/>
              <a:t>Lecture + hands-on activity (2 hours)</a:t>
            </a:r>
          </a:p>
          <a:p>
            <a:endParaRPr lang="en-US" sz="2000" dirty="0"/>
          </a:p>
          <a:p>
            <a:r>
              <a:rPr lang="en-SG" sz="2000" dirty="0"/>
              <a:t>Practice (1 hour)</a:t>
            </a:r>
          </a:p>
          <a:p>
            <a:endParaRPr lang="en-SG" sz="2000" dirty="0"/>
          </a:p>
          <a:p>
            <a:r>
              <a:rPr lang="en-SG" sz="2000" dirty="0"/>
              <a:t>Application + preparation of mini-presentation (2 hour) </a:t>
            </a:r>
          </a:p>
          <a:p>
            <a:endParaRPr lang="en-SG" sz="2000" dirty="0"/>
          </a:p>
          <a:p>
            <a:r>
              <a:rPr lang="en-SG" sz="2000" dirty="0"/>
              <a:t>Presentation + </a:t>
            </a:r>
            <a:r>
              <a:rPr lang="en-SG" sz="2000"/>
              <a:t>Reflection (1-2 </a:t>
            </a:r>
            <a:r>
              <a:rPr lang="en-SG" sz="2000" dirty="0"/>
              <a:t>hour)</a:t>
            </a:r>
          </a:p>
          <a:p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07258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Hourglass">
            <a:extLst>
              <a:ext uri="{FF2B5EF4-FFF2-40B4-BE49-F238E27FC236}">
                <a16:creationId xmlns:a16="http://schemas.microsoft.com/office/drawing/2014/main" id="{0712DD23-100E-4893-8694-B1523CA9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141" y="2191807"/>
            <a:ext cx="3985156" cy="3985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B1961-D515-274A-8AFB-251F03AA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Quiz (20%)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F7F2-50E4-E84B-B553-BCA2C9534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 dirty="0"/>
              <a:t>20 multiple-choice questions corresponding to content from days 1 to 4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110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Hourglass">
            <a:extLst>
              <a:ext uri="{FF2B5EF4-FFF2-40B4-BE49-F238E27FC236}">
                <a16:creationId xmlns:a16="http://schemas.microsoft.com/office/drawing/2014/main" id="{0712DD23-100E-4893-8694-B1523CA9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141" y="2191807"/>
            <a:ext cx="3985156" cy="3985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B1961-D515-274A-8AFB-251F03AA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Programming Assignment (20%)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F7F2-50E4-E84B-B553-BCA2C9534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You will be required to demonstrate the ability to design and implement an algorithm in the R programming language, and produce a report based on this. </a:t>
            </a:r>
          </a:p>
          <a:p>
            <a:r>
              <a:rPr lang="en-SG" dirty="0"/>
              <a:t>The objective is less on writing code that works, but more to evaluate creativity, good programming practices, demonstration of understanding of the concepts taught previously, and critical thinking.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793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Hourglass">
            <a:extLst>
              <a:ext uri="{FF2B5EF4-FFF2-40B4-BE49-F238E27FC236}">
                <a16:creationId xmlns:a16="http://schemas.microsoft.com/office/drawing/2014/main" id="{0712DD23-100E-4893-8694-B1523CA9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141" y="2191807"/>
            <a:ext cx="3985156" cy="3985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B1961-D515-274A-8AFB-251F03AA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Participation (10%)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F7F2-50E4-E84B-B553-BCA2C9534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dirty="0"/>
              <a:t>You are strongly encouraged to participate in discussions during the workshop, including sharing your own learning, the problems/ issues you encountered, solutions, as well as Q and A during others’ presentations.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577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Hourglass">
            <a:extLst>
              <a:ext uri="{FF2B5EF4-FFF2-40B4-BE49-F238E27FC236}">
                <a16:creationId xmlns:a16="http://schemas.microsoft.com/office/drawing/2014/main" id="{0712DD23-100E-4893-8694-B1523CA9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141" y="2191807"/>
            <a:ext cx="3985156" cy="3985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B1961-D515-274A-8AFB-251F03AA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Presentations/Reflection (50%)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F7F2-50E4-E84B-B553-BCA2C9534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 lnSpcReduction="10000"/>
          </a:bodyPr>
          <a:lstStyle/>
          <a:p>
            <a:r>
              <a:rPr lang="en-SG" dirty="0"/>
              <a:t>At the end of each day, a team presentation will be carried out for the purpose of sharing and communicating with the class the learning objectives of the day, and what has been achieved yourselves. </a:t>
            </a:r>
          </a:p>
          <a:p>
            <a:r>
              <a:rPr lang="en-SG" dirty="0"/>
              <a:t>Each presentation is worth 10%.</a:t>
            </a:r>
          </a:p>
          <a:p>
            <a:r>
              <a:rPr lang="en-SG" sz="2000" dirty="0"/>
              <a:t>What should you talk about?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419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53" y="4324920"/>
            <a:ext cx="3749214" cy="21162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52" y="1542393"/>
            <a:ext cx="3757500" cy="21209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087437"/>
          </a:xfrm>
        </p:spPr>
        <p:txBody>
          <a:bodyPr>
            <a:normAutofit/>
          </a:bodyPr>
          <a:lstStyle/>
          <a:p>
            <a:r>
              <a:rPr lang="en-US" sz="3400" spc="160" dirty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Welcome Welcome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C2148-5901-F141-9FF8-83E2D551772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74853" y="3266862"/>
            <a:ext cx="2251293" cy="397506"/>
          </a:xfrm>
          <a:solidFill>
            <a:schemeClr val="tx1"/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Biology today…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F680F-F55E-5F40-8013-7F0B16A9D84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4853" y="6043637"/>
            <a:ext cx="2233460" cy="397506"/>
          </a:xfrm>
          <a:solidFill>
            <a:schemeClr val="tx1"/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Biology tomorrow…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29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26279-5FC7-A645-AEBF-BF3D0F76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 I look for in your daily presentations?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23655-342E-EC43-B5B1-D3DAF1C5C98F}"/>
              </a:ext>
            </a:extLst>
          </p:cNvPr>
          <p:cNvSpPr txBox="1"/>
          <p:nvPr/>
        </p:nvSpPr>
        <p:spPr>
          <a:xfrm>
            <a:off x="8502649" y="3358608"/>
            <a:ext cx="3045883" cy="283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of you will get about 20-30 minutes. Use that time well.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imposed format. Use your creativity (Free-Style)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 from each other and most importantly, enjoy the process!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CD6BC4-5D2B-194E-869C-CA9D1CA6E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425908"/>
              </p:ext>
            </p:extLst>
          </p:nvPr>
        </p:nvGraphicFramePr>
        <p:xfrm>
          <a:off x="643467" y="1605542"/>
          <a:ext cx="6891187" cy="362226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6891187">
                  <a:extLst>
                    <a:ext uri="{9D8B030D-6E8A-4147-A177-3AD203B41FA5}">
                      <a16:colId xmlns:a16="http://schemas.microsoft.com/office/drawing/2014/main" val="453043342"/>
                    </a:ext>
                  </a:extLst>
                </a:gridCol>
              </a:tblGrid>
              <a:tr h="8293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Clear demonstration of sound thinking and creative use of domain knowledge</a:t>
                      </a:r>
                      <a:endParaRPr lang="en-SG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595" marR="91595" marT="91595" marB="91595"/>
                </a:tc>
                <a:extLst>
                  <a:ext uri="{0D108BD9-81ED-4DB2-BD59-A6C34878D82A}">
                    <a16:rowId xmlns:a16="http://schemas.microsoft.com/office/drawing/2014/main" val="3213137199"/>
                  </a:ext>
                </a:extLst>
              </a:tr>
              <a:tr h="8293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Demonstrate clear articulation and understanding of subject matter.</a:t>
                      </a:r>
                      <a:endParaRPr lang="en-SG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595" marR="91595" marT="91595" marB="91595"/>
                </a:tc>
                <a:extLst>
                  <a:ext uri="{0D108BD9-81ED-4DB2-BD59-A6C34878D82A}">
                    <a16:rowId xmlns:a16="http://schemas.microsoft.com/office/drawing/2014/main" val="2137689628"/>
                  </a:ext>
                </a:extLst>
              </a:tr>
              <a:tr h="8293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Clear signs that mutual synergy and learning has been enhanced due to peer-to-peer exchange</a:t>
                      </a:r>
                      <a:endParaRPr lang="en-SG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595" marR="91595" marT="91595" marB="91595"/>
                </a:tc>
                <a:extLst>
                  <a:ext uri="{0D108BD9-81ED-4DB2-BD59-A6C34878D82A}">
                    <a16:rowId xmlns:a16="http://schemas.microsoft.com/office/drawing/2014/main" val="155596151"/>
                  </a:ext>
                </a:extLst>
              </a:tr>
              <a:tr h="11341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High quality insights. Able to clearly make relevant links to previous knowledge/exercises, and to the subject matter/discipline.</a:t>
                      </a:r>
                      <a:endParaRPr lang="en-SG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1595" marR="91595" marT="91595" marB="91595"/>
                </a:tc>
                <a:extLst>
                  <a:ext uri="{0D108BD9-81ED-4DB2-BD59-A6C34878D82A}">
                    <a16:rowId xmlns:a16="http://schemas.microsoft.com/office/drawing/2014/main" val="2403356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232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2C3D-D1F2-6243-959F-857A7863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where does this course lead to?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A7C31-B349-1D49-AA37-8E41AB051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F4F51A-3D44-F648-BA26-413C16A3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5570D-A75C-CC46-808B-6A1D1419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for its own sake is useless</a:t>
            </a:r>
          </a:p>
          <a:p>
            <a:pPr lvl="1"/>
            <a:r>
              <a:rPr lang="en-US" dirty="0"/>
              <a:t>It is like learning how to read a score, but never playing the piano</a:t>
            </a:r>
          </a:p>
          <a:p>
            <a:r>
              <a:rPr lang="en-US" dirty="0"/>
              <a:t>It needs to be applied appropriately</a:t>
            </a:r>
          </a:p>
          <a:p>
            <a:pPr lvl="1"/>
            <a:r>
              <a:rPr lang="en-US" dirty="0"/>
              <a:t>One way it can be applied is in data science</a:t>
            </a:r>
          </a:p>
          <a:p>
            <a:pPr lvl="1"/>
            <a:r>
              <a:rPr lang="en-US" dirty="0"/>
              <a:t>Programming is to computer/data science, what petri dishes are to biology/chemistry</a:t>
            </a:r>
          </a:p>
        </p:txBody>
      </p:sp>
    </p:spTree>
    <p:extLst>
      <p:ext uri="{BB962C8B-B14F-4D97-AF65-F5344CB8AC3E}">
        <p14:creationId xmlns:p14="http://schemas.microsoft.com/office/powerpoint/2010/main" val="1261894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6D14-D58B-1843-BA39-CA93A9C3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data science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1AA5A7-60D1-AA45-8A70-A17E7D6DA0D1}"/>
              </a:ext>
            </a:extLst>
          </p:cNvPr>
          <p:cNvSpPr/>
          <p:nvPr/>
        </p:nvSpPr>
        <p:spPr>
          <a:xfrm>
            <a:off x="5008736" y="1858929"/>
            <a:ext cx="1660872" cy="8080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Domain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AC7C7E-CAF9-F746-98BF-9EFD8B517D3F}"/>
              </a:ext>
            </a:extLst>
          </p:cNvPr>
          <p:cNvSpPr/>
          <p:nvPr/>
        </p:nvSpPr>
        <p:spPr>
          <a:xfrm>
            <a:off x="2776364" y="4263958"/>
            <a:ext cx="1660872" cy="8080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Computing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FED25A-C2B6-0D4F-91E4-BB5AAE8A84F6}"/>
              </a:ext>
            </a:extLst>
          </p:cNvPr>
          <p:cNvSpPr/>
          <p:nvPr/>
        </p:nvSpPr>
        <p:spPr>
          <a:xfrm>
            <a:off x="7094364" y="4263958"/>
            <a:ext cx="2049636" cy="8080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Maths</a:t>
            </a:r>
            <a:r>
              <a:rPr lang="en-US" sz="2400" b="1" dirty="0"/>
              <a:t>/Stats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E41269-BBDE-434B-A4B0-B1164A8EFCBA}"/>
              </a:ext>
            </a:extLst>
          </p:cNvPr>
          <p:cNvSpPr/>
          <p:nvPr/>
        </p:nvSpPr>
        <p:spPr>
          <a:xfrm>
            <a:off x="4865861" y="1581931"/>
            <a:ext cx="1946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Business, Biology,  Sociology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6D39B3-0F16-AE46-BD58-79B051AD88F7}"/>
              </a:ext>
            </a:extLst>
          </p:cNvPr>
          <p:cNvSpPr/>
          <p:nvPr/>
        </p:nvSpPr>
        <p:spPr>
          <a:xfrm>
            <a:off x="7094364" y="3802294"/>
            <a:ext cx="2379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Deriving appropriate metrics for summarizing, normalizing data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3D6E8-3836-E349-AF2F-9884C23522D9}"/>
              </a:ext>
            </a:extLst>
          </p:cNvPr>
          <p:cNvSpPr/>
          <p:nvPr/>
        </p:nvSpPr>
        <p:spPr>
          <a:xfrm>
            <a:off x="2776364" y="3807287"/>
            <a:ext cx="2232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Implementing algorithms, repetitive analysis, storing data</a:t>
            </a:r>
            <a:endParaRPr lang="en-US" sz="1200" dirty="0"/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5B703CCF-7EAE-4542-A67A-6B4FD8F10B47}"/>
              </a:ext>
            </a:extLst>
          </p:cNvPr>
          <p:cNvSpPr/>
          <p:nvPr/>
        </p:nvSpPr>
        <p:spPr>
          <a:xfrm rot="3319501">
            <a:off x="6975500" y="2534207"/>
            <a:ext cx="1216152" cy="731520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D16514A5-ACFB-AF48-8D6F-3E95E9ABBD15}"/>
              </a:ext>
            </a:extLst>
          </p:cNvPr>
          <p:cNvSpPr/>
          <p:nvPr/>
        </p:nvSpPr>
        <p:spPr>
          <a:xfrm rot="10800000">
            <a:off x="5157724" y="4706270"/>
            <a:ext cx="1216152" cy="731520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0F3B9B10-68F3-3647-B052-4210ECA91E5B}"/>
              </a:ext>
            </a:extLst>
          </p:cNvPr>
          <p:cNvSpPr/>
          <p:nvPr/>
        </p:nvSpPr>
        <p:spPr>
          <a:xfrm rot="17884156">
            <a:off x="3284474" y="2560286"/>
            <a:ext cx="1216152" cy="731520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6C460C-842F-4F49-BBCF-F1C14BD17D6C}"/>
              </a:ext>
            </a:extLst>
          </p:cNvPr>
          <p:cNvSpPr/>
          <p:nvPr/>
        </p:nvSpPr>
        <p:spPr>
          <a:xfrm>
            <a:off x="8216853" y="5123847"/>
            <a:ext cx="2119762" cy="39452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Theoretical statistics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66F945-5678-BB43-97DB-B2031AF0D60F}"/>
              </a:ext>
            </a:extLst>
          </p:cNvPr>
          <p:cNvSpPr/>
          <p:nvPr/>
        </p:nvSpPr>
        <p:spPr>
          <a:xfrm>
            <a:off x="8223772" y="5530034"/>
            <a:ext cx="2119762" cy="39452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Applied statistics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E17202-9145-2842-8798-ED6D52A0EEC7}"/>
              </a:ext>
            </a:extLst>
          </p:cNvPr>
          <p:cNvSpPr/>
          <p:nvPr/>
        </p:nvSpPr>
        <p:spPr>
          <a:xfrm>
            <a:off x="1716483" y="5149418"/>
            <a:ext cx="2119762" cy="4580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Programming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8F5D008-A95F-204D-B181-4E44DA21DFF4}"/>
              </a:ext>
            </a:extLst>
          </p:cNvPr>
          <p:cNvSpPr/>
          <p:nvPr/>
        </p:nvSpPr>
        <p:spPr>
          <a:xfrm>
            <a:off x="1716483" y="5634050"/>
            <a:ext cx="2119762" cy="487496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Algorithms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92F7F8-6114-824A-B897-AA682AD386CF}"/>
              </a:ext>
            </a:extLst>
          </p:cNvPr>
          <p:cNvSpPr/>
          <p:nvPr/>
        </p:nvSpPr>
        <p:spPr>
          <a:xfrm>
            <a:off x="1716483" y="6143568"/>
            <a:ext cx="2119762" cy="55220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Machine learning and AI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8AB3495-C7C9-C44C-9CE1-A9B0FFABFED7}"/>
              </a:ext>
            </a:extLst>
          </p:cNvPr>
          <p:cNvSpPr/>
          <p:nvPr/>
        </p:nvSpPr>
        <p:spPr>
          <a:xfrm>
            <a:off x="8216853" y="6330744"/>
            <a:ext cx="2119762" cy="39452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modeling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E819986-E764-084D-9921-0CA0A14BB4A7}"/>
              </a:ext>
            </a:extLst>
          </p:cNvPr>
          <p:cNvSpPr/>
          <p:nvPr/>
        </p:nvSpPr>
        <p:spPr>
          <a:xfrm>
            <a:off x="3863054" y="6143568"/>
            <a:ext cx="2119762" cy="555627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Databases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7CDDAFB-0791-A445-998F-19F47FAC4D0F}"/>
              </a:ext>
            </a:extLst>
          </p:cNvPr>
          <p:cNvSpPr/>
          <p:nvPr/>
        </p:nvSpPr>
        <p:spPr>
          <a:xfrm>
            <a:off x="8216853" y="5931919"/>
            <a:ext cx="2119762" cy="39452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Research design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C9DFB8-29FA-BF4F-AF0F-1B4EAECF3B12}"/>
              </a:ext>
            </a:extLst>
          </p:cNvPr>
          <p:cNvSpPr/>
          <p:nvPr/>
        </p:nvSpPr>
        <p:spPr>
          <a:xfrm>
            <a:off x="3877802" y="5634050"/>
            <a:ext cx="2119762" cy="487497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40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55561C-9A7D-A048-AAAB-B0DEAC1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 of a Data Science investigation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08D5B0-7C25-5049-8B4E-D003A1865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7A889C-41E4-364A-A60C-A39AEC2D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 for scientific investigation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890B0-3DA0-0944-9FB7-C165E8AF314D}"/>
              </a:ext>
            </a:extLst>
          </p:cNvPr>
          <p:cNvSpPr/>
          <p:nvPr/>
        </p:nvSpPr>
        <p:spPr>
          <a:xfrm>
            <a:off x="1981200" y="1218042"/>
            <a:ext cx="7506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It follows the same basic procedure as a ‘normal’ </a:t>
            </a:r>
            <a:r>
              <a:rPr lang="en-SG" dirty="0" err="1"/>
              <a:t>wetlab</a:t>
            </a:r>
            <a:r>
              <a:rPr lang="en-SG" dirty="0"/>
              <a:t> scientific experiment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AB9BD8-F6EA-7542-97E1-2EE8854FF59E}"/>
              </a:ext>
            </a:extLst>
          </p:cNvPr>
          <p:cNvSpPr/>
          <p:nvPr/>
        </p:nvSpPr>
        <p:spPr>
          <a:xfrm>
            <a:off x="5628153" y="1858930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Choose a question to investigate</a:t>
            </a:r>
            <a:endParaRPr lang="en-US" sz="1200" b="1" dirty="0"/>
          </a:p>
        </p:txBody>
      </p:sp>
      <p:sp>
        <p:nvSpPr>
          <p:cNvPr id="16" name="Curved Down Arrow 15">
            <a:extLst>
              <a:ext uri="{FF2B5EF4-FFF2-40B4-BE49-F238E27FC236}">
                <a16:creationId xmlns:a16="http://schemas.microsoft.com/office/drawing/2014/main" id="{AE0143A9-C959-AD43-ADE0-5DEE4EF30408}"/>
              </a:ext>
            </a:extLst>
          </p:cNvPr>
          <p:cNvSpPr/>
          <p:nvPr/>
        </p:nvSpPr>
        <p:spPr>
          <a:xfrm rot="2257015">
            <a:off x="7224692" y="2290263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65E0CF8-1A7A-9646-9F39-9F4B68516A3E}"/>
              </a:ext>
            </a:extLst>
          </p:cNvPr>
          <p:cNvSpPr/>
          <p:nvPr/>
        </p:nvSpPr>
        <p:spPr>
          <a:xfrm>
            <a:off x="7498158" y="3049198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Identify a hypothesis related to the question</a:t>
            </a:r>
          </a:p>
        </p:txBody>
      </p:sp>
      <p:sp>
        <p:nvSpPr>
          <p:cNvPr id="19" name="Curved Down Arrow 18">
            <a:extLst>
              <a:ext uri="{FF2B5EF4-FFF2-40B4-BE49-F238E27FC236}">
                <a16:creationId xmlns:a16="http://schemas.microsoft.com/office/drawing/2014/main" id="{15F29786-801C-0841-ACB3-26B53C818D09}"/>
              </a:ext>
            </a:extLst>
          </p:cNvPr>
          <p:cNvSpPr/>
          <p:nvPr/>
        </p:nvSpPr>
        <p:spPr>
          <a:xfrm rot="3073820">
            <a:off x="8331557" y="3689051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C9627CA-FBEA-AE43-94B4-CE1187624FAF}"/>
              </a:ext>
            </a:extLst>
          </p:cNvPr>
          <p:cNvSpPr/>
          <p:nvPr/>
        </p:nvSpPr>
        <p:spPr>
          <a:xfrm>
            <a:off x="8021504" y="4511021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Make testable predictions in the hypothesis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E36CA693-E8FE-0848-BF9D-3EFE5D0E3DE4}"/>
              </a:ext>
            </a:extLst>
          </p:cNvPr>
          <p:cNvSpPr/>
          <p:nvPr/>
        </p:nvSpPr>
        <p:spPr>
          <a:xfrm rot="7831243">
            <a:off x="8243863" y="5638293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71B353C-9E52-B143-99E1-B54D991B85B2}"/>
              </a:ext>
            </a:extLst>
          </p:cNvPr>
          <p:cNvSpPr/>
          <p:nvPr/>
        </p:nvSpPr>
        <p:spPr>
          <a:xfrm>
            <a:off x="6569447" y="5717183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Design an experiment to answer hypothesis question</a:t>
            </a: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DBEFD273-4308-6947-BEC0-CF5258D7C295}"/>
              </a:ext>
            </a:extLst>
          </p:cNvPr>
          <p:cNvSpPr/>
          <p:nvPr/>
        </p:nvSpPr>
        <p:spPr>
          <a:xfrm rot="12193966">
            <a:off x="5307730" y="5812592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961C34F-9A8C-8240-82D9-D67B752347D1}"/>
              </a:ext>
            </a:extLst>
          </p:cNvPr>
          <p:cNvSpPr/>
          <p:nvPr/>
        </p:nvSpPr>
        <p:spPr>
          <a:xfrm>
            <a:off x="4372564" y="4760281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Collect data in experiment</a:t>
            </a:r>
          </a:p>
        </p:txBody>
      </p:sp>
      <p:sp>
        <p:nvSpPr>
          <p:cNvPr id="26" name="Curved Down Arrow 25">
            <a:extLst>
              <a:ext uri="{FF2B5EF4-FFF2-40B4-BE49-F238E27FC236}">
                <a16:creationId xmlns:a16="http://schemas.microsoft.com/office/drawing/2014/main" id="{DD654259-169F-054F-AA2A-3A23EECAE08B}"/>
              </a:ext>
            </a:extLst>
          </p:cNvPr>
          <p:cNvSpPr/>
          <p:nvPr/>
        </p:nvSpPr>
        <p:spPr>
          <a:xfrm rot="14111367">
            <a:off x="3219886" y="4484476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62F64F8-9F50-7149-A0B9-84E8C0277AF8}"/>
              </a:ext>
            </a:extLst>
          </p:cNvPr>
          <p:cNvSpPr/>
          <p:nvPr/>
        </p:nvSpPr>
        <p:spPr>
          <a:xfrm>
            <a:off x="3283360" y="3438865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Determine results and assess their validity</a:t>
            </a:r>
          </a:p>
        </p:txBody>
      </p:sp>
      <p:sp>
        <p:nvSpPr>
          <p:cNvPr id="28" name="Curved Down Arrow 27">
            <a:extLst>
              <a:ext uri="{FF2B5EF4-FFF2-40B4-BE49-F238E27FC236}">
                <a16:creationId xmlns:a16="http://schemas.microsoft.com/office/drawing/2014/main" id="{D2D4C70C-EA73-7D41-801F-4374914D59F4}"/>
              </a:ext>
            </a:extLst>
          </p:cNvPr>
          <p:cNvSpPr/>
          <p:nvPr/>
        </p:nvSpPr>
        <p:spPr>
          <a:xfrm rot="14696379">
            <a:off x="2972989" y="2867769"/>
            <a:ext cx="1079433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F8EDA96-1FC3-3345-890E-89746A91FDAF}"/>
              </a:ext>
            </a:extLst>
          </p:cNvPr>
          <p:cNvSpPr/>
          <p:nvPr/>
        </p:nvSpPr>
        <p:spPr>
          <a:xfrm>
            <a:off x="3572919" y="2284917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Determine if results support or refute your hypothesis</a:t>
            </a:r>
          </a:p>
        </p:txBody>
      </p:sp>
      <p:sp>
        <p:nvSpPr>
          <p:cNvPr id="30" name="Curved Down Arrow 29">
            <a:extLst>
              <a:ext uri="{FF2B5EF4-FFF2-40B4-BE49-F238E27FC236}">
                <a16:creationId xmlns:a16="http://schemas.microsoft.com/office/drawing/2014/main" id="{30DBEC2E-9DD7-6740-B4AA-B27A647BECC7}"/>
              </a:ext>
            </a:extLst>
          </p:cNvPr>
          <p:cNvSpPr/>
          <p:nvPr/>
        </p:nvSpPr>
        <p:spPr>
          <a:xfrm rot="20771009">
            <a:off x="4549072" y="1762148"/>
            <a:ext cx="1079433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322BD52-8ED6-9D48-901F-DFD9D4CA8DC6}"/>
              </a:ext>
            </a:extLst>
          </p:cNvPr>
          <p:cNvSpPr/>
          <p:nvPr/>
        </p:nvSpPr>
        <p:spPr>
          <a:xfrm>
            <a:off x="7769588" y="2176034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Project definition</a:t>
            </a:r>
            <a:endParaRPr lang="en-US" sz="1200" b="1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30A48EA-1979-7542-9B4C-62946ED4719A}"/>
              </a:ext>
            </a:extLst>
          </p:cNvPr>
          <p:cNvSpPr/>
          <p:nvPr/>
        </p:nvSpPr>
        <p:spPr>
          <a:xfrm>
            <a:off x="2995784" y="4589723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Data collection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846E434-CE13-134B-890C-A57CBBB66AD6}"/>
              </a:ext>
            </a:extLst>
          </p:cNvPr>
          <p:cNvSpPr/>
          <p:nvPr/>
        </p:nvSpPr>
        <p:spPr>
          <a:xfrm>
            <a:off x="2981380" y="5096204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Data analysis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3F40371-1742-CB47-9154-90FAA6F840C5}"/>
              </a:ext>
            </a:extLst>
          </p:cNvPr>
          <p:cNvSpPr/>
          <p:nvPr/>
        </p:nvSpPr>
        <p:spPr>
          <a:xfrm>
            <a:off x="2995784" y="5592229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Statistics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FA88337-6D98-EA4C-B413-1AFE359D5DF7}"/>
              </a:ext>
            </a:extLst>
          </p:cNvPr>
          <p:cNvSpPr/>
          <p:nvPr/>
        </p:nvSpPr>
        <p:spPr>
          <a:xfrm>
            <a:off x="2995784" y="6102365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Modelling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67471FF-6AE4-D94A-BD65-4C724439B3C6}"/>
              </a:ext>
            </a:extLst>
          </p:cNvPr>
          <p:cNvSpPr/>
          <p:nvPr/>
        </p:nvSpPr>
        <p:spPr>
          <a:xfrm>
            <a:off x="2355985" y="2852604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Deployment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FC351CE-8A8C-8247-B7B7-DD78750DEB0B}"/>
              </a:ext>
            </a:extLst>
          </p:cNvPr>
          <p:cNvSpPr/>
          <p:nvPr/>
        </p:nvSpPr>
        <p:spPr>
          <a:xfrm>
            <a:off x="3896936" y="1722228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monitoring</a:t>
            </a:r>
          </a:p>
        </p:txBody>
      </p:sp>
    </p:spTree>
    <p:extLst>
      <p:ext uri="{BB962C8B-B14F-4D97-AF65-F5344CB8AC3E}">
        <p14:creationId xmlns:p14="http://schemas.microsoft.com/office/powerpoint/2010/main" val="14218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2F4B-53E5-E745-874B-3FEF87C6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 for scientific investigation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A3E8CC-2465-2F4F-B043-C8AD63248A04}"/>
              </a:ext>
            </a:extLst>
          </p:cNvPr>
          <p:cNvSpPr/>
          <p:nvPr/>
        </p:nvSpPr>
        <p:spPr>
          <a:xfrm>
            <a:off x="1981200" y="1218042"/>
            <a:ext cx="7506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Is there evidence of a genetic cause for depression?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859323-FCDF-9949-A35D-92683A7E9EEE}"/>
              </a:ext>
            </a:extLst>
          </p:cNvPr>
          <p:cNvSpPr/>
          <p:nvPr/>
        </p:nvSpPr>
        <p:spPr>
          <a:xfrm>
            <a:off x="5628153" y="1858930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Choose a question to investigate</a:t>
            </a:r>
            <a:endParaRPr lang="en-US" sz="1200" b="1" dirty="0"/>
          </a:p>
        </p:txBody>
      </p:sp>
      <p:sp>
        <p:nvSpPr>
          <p:cNvPr id="5" name="Curved Down Arrow 4">
            <a:extLst>
              <a:ext uri="{FF2B5EF4-FFF2-40B4-BE49-F238E27FC236}">
                <a16:creationId xmlns:a16="http://schemas.microsoft.com/office/drawing/2014/main" id="{237489B7-97C8-164D-9F1D-4E052CEDB40E}"/>
              </a:ext>
            </a:extLst>
          </p:cNvPr>
          <p:cNvSpPr/>
          <p:nvPr/>
        </p:nvSpPr>
        <p:spPr>
          <a:xfrm rot="2257015">
            <a:off x="7224692" y="2290263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A9BB9D-60F8-FB4B-927E-B6CE75A5097A}"/>
              </a:ext>
            </a:extLst>
          </p:cNvPr>
          <p:cNvSpPr/>
          <p:nvPr/>
        </p:nvSpPr>
        <p:spPr>
          <a:xfrm>
            <a:off x="7498158" y="3049198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Identify a hypothesis related to the question</a:t>
            </a: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581A2EA-091F-7E40-A31C-947405F386E8}"/>
              </a:ext>
            </a:extLst>
          </p:cNvPr>
          <p:cNvSpPr/>
          <p:nvPr/>
        </p:nvSpPr>
        <p:spPr>
          <a:xfrm rot="3073820">
            <a:off x="8331557" y="3689051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14CB38-016A-C34C-826E-4728AEF45565}"/>
              </a:ext>
            </a:extLst>
          </p:cNvPr>
          <p:cNvSpPr/>
          <p:nvPr/>
        </p:nvSpPr>
        <p:spPr>
          <a:xfrm>
            <a:off x="8021504" y="4511021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Make testable predictions in the hypothesis</a:t>
            </a: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72BAB55D-A4DD-8840-9EA1-DCFC37C0D00F}"/>
              </a:ext>
            </a:extLst>
          </p:cNvPr>
          <p:cNvSpPr/>
          <p:nvPr/>
        </p:nvSpPr>
        <p:spPr>
          <a:xfrm rot="7831243">
            <a:off x="8243863" y="5638293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7E3A49-C329-FF46-85E1-59F603FE4E26}"/>
              </a:ext>
            </a:extLst>
          </p:cNvPr>
          <p:cNvSpPr/>
          <p:nvPr/>
        </p:nvSpPr>
        <p:spPr>
          <a:xfrm>
            <a:off x="6569447" y="5717183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Design an experiment to answer hypothesis question</a:t>
            </a: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412869A7-1676-AA47-96FB-7C1CAFFC92BE}"/>
              </a:ext>
            </a:extLst>
          </p:cNvPr>
          <p:cNvSpPr/>
          <p:nvPr/>
        </p:nvSpPr>
        <p:spPr>
          <a:xfrm rot="12193966">
            <a:off x="5307730" y="5812592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E8064F-9031-7D4B-9807-E037920FC8A4}"/>
              </a:ext>
            </a:extLst>
          </p:cNvPr>
          <p:cNvSpPr/>
          <p:nvPr/>
        </p:nvSpPr>
        <p:spPr>
          <a:xfrm>
            <a:off x="4372564" y="4760281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Collect data in experiment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75C5682D-584D-E14E-BABF-25ECA885F6FA}"/>
              </a:ext>
            </a:extLst>
          </p:cNvPr>
          <p:cNvSpPr/>
          <p:nvPr/>
        </p:nvSpPr>
        <p:spPr>
          <a:xfrm rot="14111367">
            <a:off x="3219886" y="4484476"/>
            <a:ext cx="1216152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10BD0E-0601-894C-B8B3-5381EA74FE8B}"/>
              </a:ext>
            </a:extLst>
          </p:cNvPr>
          <p:cNvSpPr/>
          <p:nvPr/>
        </p:nvSpPr>
        <p:spPr>
          <a:xfrm>
            <a:off x="3283360" y="3438865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Determine results and assess their validity</a:t>
            </a: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4D73BFFD-63EB-8844-9BEB-0E30C18CDF09}"/>
              </a:ext>
            </a:extLst>
          </p:cNvPr>
          <p:cNvSpPr/>
          <p:nvPr/>
        </p:nvSpPr>
        <p:spPr>
          <a:xfrm rot="14696379">
            <a:off x="2972989" y="2867769"/>
            <a:ext cx="1079433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A414EB6-165E-994A-800F-BB162767825F}"/>
              </a:ext>
            </a:extLst>
          </p:cNvPr>
          <p:cNvSpPr/>
          <p:nvPr/>
        </p:nvSpPr>
        <p:spPr>
          <a:xfrm>
            <a:off x="3572919" y="2284917"/>
            <a:ext cx="1660872" cy="67184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en-US" sz="1200" dirty="0"/>
              <a:t>Determine if results support or refute your hypothesis</a:t>
            </a:r>
          </a:p>
        </p:txBody>
      </p:sp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6D984000-C4E9-9747-A723-2F0E20AB4EEC}"/>
              </a:ext>
            </a:extLst>
          </p:cNvPr>
          <p:cNvSpPr/>
          <p:nvPr/>
        </p:nvSpPr>
        <p:spPr>
          <a:xfrm rot="20771009">
            <a:off x="4549072" y="1762148"/>
            <a:ext cx="1079433" cy="481028"/>
          </a:xfrm>
          <a:prstGeom prst="curved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DD4C8D-1EB3-754B-97B6-69F830C7AF5B}"/>
              </a:ext>
            </a:extLst>
          </p:cNvPr>
          <p:cNvSpPr/>
          <p:nvPr/>
        </p:nvSpPr>
        <p:spPr>
          <a:xfrm>
            <a:off x="7769588" y="2176034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Project definition</a:t>
            </a:r>
            <a:endParaRPr lang="en-US" sz="12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C375F81-27C4-034B-A459-7B15A253903D}"/>
              </a:ext>
            </a:extLst>
          </p:cNvPr>
          <p:cNvSpPr/>
          <p:nvPr/>
        </p:nvSpPr>
        <p:spPr>
          <a:xfrm>
            <a:off x="2995784" y="4589723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Data collection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87391FA-5058-C942-8E81-6BD63172B59A}"/>
              </a:ext>
            </a:extLst>
          </p:cNvPr>
          <p:cNvSpPr/>
          <p:nvPr/>
        </p:nvSpPr>
        <p:spPr>
          <a:xfrm>
            <a:off x="2981380" y="5096204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Data analysis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AB252F6-4D6B-B04B-8C85-47DB5B23BADB}"/>
              </a:ext>
            </a:extLst>
          </p:cNvPr>
          <p:cNvSpPr/>
          <p:nvPr/>
        </p:nvSpPr>
        <p:spPr>
          <a:xfrm>
            <a:off x="2995784" y="5592229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Statistics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C389BA1-2035-C345-82E6-D86D0EF0D058}"/>
              </a:ext>
            </a:extLst>
          </p:cNvPr>
          <p:cNvSpPr/>
          <p:nvPr/>
        </p:nvSpPr>
        <p:spPr>
          <a:xfrm>
            <a:off x="2995784" y="6102365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Modelling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6626E94-A8FD-EA42-952A-4265980C3D41}"/>
              </a:ext>
            </a:extLst>
          </p:cNvPr>
          <p:cNvSpPr/>
          <p:nvPr/>
        </p:nvSpPr>
        <p:spPr>
          <a:xfrm>
            <a:off x="2355985" y="2852604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Deployment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96C1BC9-F8F8-1C40-864C-BD065858BF8F}"/>
              </a:ext>
            </a:extLst>
          </p:cNvPr>
          <p:cNvSpPr/>
          <p:nvPr/>
        </p:nvSpPr>
        <p:spPr>
          <a:xfrm>
            <a:off x="3896936" y="1722228"/>
            <a:ext cx="1118012" cy="4522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Model monitoring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084A9E9-E886-0D4C-B28E-FF1C82EF9F43}"/>
              </a:ext>
            </a:extLst>
          </p:cNvPr>
          <p:cNvSpPr/>
          <p:nvPr/>
        </p:nvSpPr>
        <p:spPr>
          <a:xfrm>
            <a:off x="7039770" y="1556870"/>
            <a:ext cx="2193432" cy="45225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Genetics and Psychiatry</a:t>
            </a:r>
            <a:endParaRPr lang="en-US" sz="1200" b="1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9852673-FDDB-494B-A6B7-90A3CF080351}"/>
              </a:ext>
            </a:extLst>
          </p:cNvPr>
          <p:cNvSpPr/>
          <p:nvPr/>
        </p:nvSpPr>
        <p:spPr>
          <a:xfrm>
            <a:off x="8970076" y="3157061"/>
            <a:ext cx="1454095" cy="45225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Genes may cause depression?</a:t>
            </a:r>
            <a:endParaRPr lang="en-US" sz="1200" b="1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5C01F2A-F32B-1A4C-BEAE-AD3D2BEA4A2D}"/>
              </a:ext>
            </a:extLst>
          </p:cNvPr>
          <p:cNvSpPr/>
          <p:nvPr/>
        </p:nvSpPr>
        <p:spPr>
          <a:xfrm>
            <a:off x="8955329" y="2528464"/>
            <a:ext cx="1454095" cy="56398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Immune genes are observed to go awry</a:t>
            </a:r>
            <a:endParaRPr lang="en-US" sz="1200" b="1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0A06DA-02B8-F14F-9E64-450EDD97348B}"/>
              </a:ext>
            </a:extLst>
          </p:cNvPr>
          <p:cNvSpPr/>
          <p:nvPr/>
        </p:nvSpPr>
        <p:spPr>
          <a:xfrm>
            <a:off x="6874500" y="3971791"/>
            <a:ext cx="1454095" cy="56398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Immune genes are a potential cause of depression</a:t>
            </a:r>
            <a:endParaRPr lang="en-US" sz="1200" b="1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A49DD8-35EF-2B45-9414-E5ABE5909D6F}"/>
              </a:ext>
            </a:extLst>
          </p:cNvPr>
          <p:cNvSpPr/>
          <p:nvPr/>
        </p:nvSpPr>
        <p:spPr>
          <a:xfrm>
            <a:off x="6101865" y="4600390"/>
            <a:ext cx="1875933" cy="11602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1. Select N normal and N patients.</a:t>
            </a:r>
          </a:p>
          <a:p>
            <a:pPr algn="ctr"/>
            <a:r>
              <a:rPr lang="en-US" sz="1200" dirty="0"/>
              <a:t>2. Measure all immune genes</a:t>
            </a:r>
          </a:p>
          <a:p>
            <a:pPr algn="ctr"/>
            <a:r>
              <a:rPr lang="en-US" sz="1200" dirty="0"/>
              <a:t>3. See if genes are differential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712DCF-490C-FA4E-9720-41645B03CCDB}"/>
              </a:ext>
            </a:extLst>
          </p:cNvPr>
          <p:cNvSpPr/>
          <p:nvPr/>
        </p:nvSpPr>
        <p:spPr>
          <a:xfrm>
            <a:off x="1595976" y="4590713"/>
            <a:ext cx="1356102" cy="45126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expression  measurements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2ECD852-E648-4D4C-846F-57109A68E29C}"/>
              </a:ext>
            </a:extLst>
          </p:cNvPr>
          <p:cNvSpPr/>
          <p:nvPr/>
        </p:nvSpPr>
        <p:spPr>
          <a:xfrm>
            <a:off x="1595976" y="5101917"/>
            <a:ext cx="1356102" cy="45126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 and normalize data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CE4D85E-7EFA-B14A-A44D-059099FD85B0}"/>
              </a:ext>
            </a:extLst>
          </p:cNvPr>
          <p:cNvSpPr/>
          <p:nvPr/>
        </p:nvSpPr>
        <p:spPr>
          <a:xfrm>
            <a:off x="1602284" y="5607929"/>
            <a:ext cx="1356102" cy="45126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 t-test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EB0656-E264-B644-BED7-B5D165F2D379}"/>
              </a:ext>
            </a:extLst>
          </p:cNvPr>
          <p:cNvSpPr/>
          <p:nvPr/>
        </p:nvSpPr>
        <p:spPr>
          <a:xfrm>
            <a:off x="1592471" y="6097397"/>
            <a:ext cx="1356102" cy="45126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Cluster the samples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882C0A-9CD5-5640-82D7-19C153272798}"/>
              </a:ext>
            </a:extLst>
          </p:cNvPr>
          <p:cNvSpPr/>
          <p:nvPr/>
        </p:nvSpPr>
        <p:spPr>
          <a:xfrm>
            <a:off x="1602284" y="3460930"/>
            <a:ext cx="1721832" cy="45126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Are the genes consistently altered?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A56C294-2558-DF45-8A13-707514C75E06}"/>
              </a:ext>
            </a:extLst>
          </p:cNvPr>
          <p:cNvSpPr/>
          <p:nvPr/>
        </p:nvSpPr>
        <p:spPr>
          <a:xfrm>
            <a:off x="1607740" y="3952445"/>
            <a:ext cx="1721832" cy="45126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 they  uniformly affect a pathway?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71E6232-CAEF-3248-865C-A010C24DD804}"/>
              </a:ext>
            </a:extLst>
          </p:cNvPr>
          <p:cNvSpPr/>
          <p:nvPr/>
        </p:nvSpPr>
        <p:spPr>
          <a:xfrm>
            <a:off x="2205306" y="1584118"/>
            <a:ext cx="1721832" cy="62948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Can the genes predict phenotype on another data set?</a:t>
            </a:r>
          </a:p>
        </p:txBody>
      </p:sp>
    </p:spTree>
    <p:extLst>
      <p:ext uri="{BB962C8B-B14F-4D97-AF65-F5344CB8AC3E}">
        <p14:creationId xmlns:p14="http://schemas.microsoft.com/office/powerpoint/2010/main" val="401385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DEA8-9B4C-DC4F-BF48-69BBC4BF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Analytics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EFEBDF-396C-A44D-8552-B45F8FFD9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594398"/>
            <a:ext cx="8229600" cy="1168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Builds on top of descriptive analytics</a:t>
            </a:r>
          </a:p>
          <a:p>
            <a:r>
              <a:rPr lang="en-US" dirty="0"/>
              <a:t>May involve denoising, renormalization and bias correction</a:t>
            </a:r>
          </a:p>
          <a:p>
            <a:r>
              <a:rPr lang="en-US" dirty="0"/>
              <a:t>Infers relationships in data, aim is to identify key causes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1FF8EA3-032E-254A-9F81-4CD1AFB31BD5}"/>
              </a:ext>
            </a:extLst>
          </p:cNvPr>
          <p:cNvSpPr/>
          <p:nvPr/>
        </p:nvSpPr>
        <p:spPr>
          <a:xfrm>
            <a:off x="1981200" y="1808402"/>
            <a:ext cx="1173854" cy="19381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Condensed data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96710C-1EAC-D24C-BC1A-F008D2B6A4A2}"/>
              </a:ext>
            </a:extLst>
          </p:cNvPr>
          <p:cNvSpPr/>
          <p:nvPr/>
        </p:nvSpPr>
        <p:spPr>
          <a:xfrm>
            <a:off x="3181691" y="2294781"/>
            <a:ext cx="616418" cy="91713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5BD408-4C69-B44F-B824-91F8FA4AC40E}"/>
              </a:ext>
            </a:extLst>
          </p:cNvPr>
          <p:cNvSpPr/>
          <p:nvPr/>
        </p:nvSpPr>
        <p:spPr>
          <a:xfrm>
            <a:off x="3924300" y="2253040"/>
            <a:ext cx="1173854" cy="149346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Noise removal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0594085-B1C8-BD4E-8C58-5BD1E6F5BD49}"/>
              </a:ext>
            </a:extLst>
          </p:cNvPr>
          <p:cNvSpPr/>
          <p:nvPr/>
        </p:nvSpPr>
        <p:spPr>
          <a:xfrm>
            <a:off x="3924300" y="1808401"/>
            <a:ext cx="1173854" cy="391918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Noise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C2BBB0-CC7A-D542-B404-B1EC1F06E76F}"/>
              </a:ext>
            </a:extLst>
          </p:cNvPr>
          <p:cNvCxnSpPr>
            <a:cxnSpLocks/>
          </p:cNvCxnSpPr>
          <p:nvPr/>
        </p:nvCxnSpPr>
        <p:spPr>
          <a:xfrm>
            <a:off x="5519730" y="3728332"/>
            <a:ext cx="13001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7AE561-9F40-DA46-B8E2-78B58203193B}"/>
              </a:ext>
            </a:extLst>
          </p:cNvPr>
          <p:cNvCxnSpPr>
            <a:cxnSpLocks/>
          </p:cNvCxnSpPr>
          <p:nvPr/>
        </p:nvCxnSpPr>
        <p:spPr>
          <a:xfrm flipV="1">
            <a:off x="5519730" y="1782850"/>
            <a:ext cx="36461" cy="1958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2AF98A1-3009-9543-B91F-6F6C90009681}"/>
              </a:ext>
            </a:extLst>
          </p:cNvPr>
          <p:cNvSpPr/>
          <p:nvPr/>
        </p:nvSpPr>
        <p:spPr>
          <a:xfrm>
            <a:off x="5624054" y="2476501"/>
            <a:ext cx="154446" cy="2841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B78E965-270B-7A47-81D1-A458B9070002}"/>
              </a:ext>
            </a:extLst>
          </p:cNvPr>
          <p:cNvSpPr/>
          <p:nvPr/>
        </p:nvSpPr>
        <p:spPr>
          <a:xfrm>
            <a:off x="5624054" y="2773368"/>
            <a:ext cx="154446" cy="312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4D1D659-E05D-AF4D-B906-8E2C6FC5817D}"/>
              </a:ext>
            </a:extLst>
          </p:cNvPr>
          <p:cNvSpPr/>
          <p:nvPr/>
        </p:nvSpPr>
        <p:spPr>
          <a:xfrm>
            <a:off x="5854700" y="2385304"/>
            <a:ext cx="154446" cy="5924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0269D00-7997-0647-8589-818D116944AE}"/>
              </a:ext>
            </a:extLst>
          </p:cNvPr>
          <p:cNvSpPr/>
          <p:nvPr/>
        </p:nvSpPr>
        <p:spPr>
          <a:xfrm>
            <a:off x="5854700" y="2990500"/>
            <a:ext cx="154446" cy="50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CD03CEC-769A-9B4C-8238-48E3E4985AD2}"/>
              </a:ext>
            </a:extLst>
          </p:cNvPr>
          <p:cNvSpPr/>
          <p:nvPr/>
        </p:nvSpPr>
        <p:spPr>
          <a:xfrm>
            <a:off x="6153210" y="2168172"/>
            <a:ext cx="154446" cy="48419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1F35504-C368-C741-ACC6-2208230B80A2}"/>
              </a:ext>
            </a:extLst>
          </p:cNvPr>
          <p:cNvSpPr/>
          <p:nvPr/>
        </p:nvSpPr>
        <p:spPr>
          <a:xfrm>
            <a:off x="6153210" y="2652367"/>
            <a:ext cx="154446" cy="6295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728C65B-1BAC-9A44-8C4F-74A49D376C2E}"/>
              </a:ext>
            </a:extLst>
          </p:cNvPr>
          <p:cNvSpPr/>
          <p:nvPr/>
        </p:nvSpPr>
        <p:spPr>
          <a:xfrm>
            <a:off x="6451720" y="2265534"/>
            <a:ext cx="126880" cy="88526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1DC677F-CC05-1E41-AF53-41C80B58B4D0}"/>
              </a:ext>
            </a:extLst>
          </p:cNvPr>
          <p:cNvSpPr/>
          <p:nvPr/>
        </p:nvSpPr>
        <p:spPr>
          <a:xfrm>
            <a:off x="6451720" y="3163502"/>
            <a:ext cx="126880" cy="3797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37E25752-FBD4-ED4F-ACB4-EB19872C669E}"/>
              </a:ext>
            </a:extLst>
          </p:cNvPr>
          <p:cNvSpPr/>
          <p:nvPr/>
        </p:nvSpPr>
        <p:spPr>
          <a:xfrm>
            <a:off x="6682366" y="2701232"/>
            <a:ext cx="465536" cy="3631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62F9A-83F6-FB4F-ABD1-4CA745AB6C40}"/>
              </a:ext>
            </a:extLst>
          </p:cNvPr>
          <p:cNvCxnSpPr>
            <a:cxnSpLocks/>
          </p:cNvCxnSpPr>
          <p:nvPr/>
        </p:nvCxnSpPr>
        <p:spPr>
          <a:xfrm>
            <a:off x="7198703" y="3737234"/>
            <a:ext cx="13001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D96718-5194-3F4F-81EC-983DB3CBB4BC}"/>
              </a:ext>
            </a:extLst>
          </p:cNvPr>
          <p:cNvCxnSpPr>
            <a:cxnSpLocks/>
          </p:cNvCxnSpPr>
          <p:nvPr/>
        </p:nvCxnSpPr>
        <p:spPr>
          <a:xfrm flipV="1">
            <a:off x="7198703" y="1791752"/>
            <a:ext cx="36461" cy="1958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78FE695-3BE3-4048-A06A-1B688B7CEE9B}"/>
              </a:ext>
            </a:extLst>
          </p:cNvPr>
          <p:cNvSpPr/>
          <p:nvPr/>
        </p:nvSpPr>
        <p:spPr>
          <a:xfrm>
            <a:off x="7382912" y="2523997"/>
            <a:ext cx="154446" cy="2841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97AECF3-D533-4E49-9C05-4280BEF220B5}"/>
              </a:ext>
            </a:extLst>
          </p:cNvPr>
          <p:cNvSpPr/>
          <p:nvPr/>
        </p:nvSpPr>
        <p:spPr>
          <a:xfrm>
            <a:off x="7382912" y="2820864"/>
            <a:ext cx="154446" cy="312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6FDC89D-D01A-144A-AE4B-872DCBD13161}"/>
              </a:ext>
            </a:extLst>
          </p:cNvPr>
          <p:cNvSpPr/>
          <p:nvPr/>
        </p:nvSpPr>
        <p:spPr>
          <a:xfrm>
            <a:off x="7671023" y="2523997"/>
            <a:ext cx="154446" cy="2841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EE82877-1651-214A-BDB2-13A278F97E80}"/>
              </a:ext>
            </a:extLst>
          </p:cNvPr>
          <p:cNvSpPr/>
          <p:nvPr/>
        </p:nvSpPr>
        <p:spPr>
          <a:xfrm>
            <a:off x="7671023" y="2820864"/>
            <a:ext cx="154446" cy="312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A1B38E8-34C2-BF49-8C2A-C64740CC212D}"/>
              </a:ext>
            </a:extLst>
          </p:cNvPr>
          <p:cNvSpPr/>
          <p:nvPr/>
        </p:nvSpPr>
        <p:spPr>
          <a:xfrm>
            <a:off x="7944133" y="2523997"/>
            <a:ext cx="154446" cy="2841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F911B33-9DFF-AD47-824D-7C474E614B9B}"/>
              </a:ext>
            </a:extLst>
          </p:cNvPr>
          <p:cNvSpPr/>
          <p:nvPr/>
        </p:nvSpPr>
        <p:spPr>
          <a:xfrm>
            <a:off x="7944133" y="2820864"/>
            <a:ext cx="154446" cy="312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A5B540F-F76E-B04B-B328-00C861DA4643}"/>
              </a:ext>
            </a:extLst>
          </p:cNvPr>
          <p:cNvSpPr/>
          <p:nvPr/>
        </p:nvSpPr>
        <p:spPr>
          <a:xfrm>
            <a:off x="8247723" y="2523997"/>
            <a:ext cx="154446" cy="2841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5D614B0-9D6C-A445-827B-A0DC40E6C1B5}"/>
              </a:ext>
            </a:extLst>
          </p:cNvPr>
          <p:cNvSpPr/>
          <p:nvPr/>
        </p:nvSpPr>
        <p:spPr>
          <a:xfrm>
            <a:off x="8247723" y="2820864"/>
            <a:ext cx="154446" cy="312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F23521-F672-A94C-BA92-56C10BCF5350}"/>
              </a:ext>
            </a:extLst>
          </p:cNvPr>
          <p:cNvCxnSpPr>
            <a:cxnSpLocks/>
          </p:cNvCxnSpPr>
          <p:nvPr/>
        </p:nvCxnSpPr>
        <p:spPr>
          <a:xfrm>
            <a:off x="9000980" y="2476500"/>
            <a:ext cx="10743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051C3C-2E1C-DC41-BF94-E09A10894188}"/>
              </a:ext>
            </a:extLst>
          </p:cNvPr>
          <p:cNvCxnSpPr>
            <a:cxnSpLocks/>
          </p:cNvCxnSpPr>
          <p:nvPr/>
        </p:nvCxnSpPr>
        <p:spPr>
          <a:xfrm flipV="1">
            <a:off x="9000979" y="1692744"/>
            <a:ext cx="0" cy="783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632EAA6-08C0-D947-8B88-AEF5F675330F}"/>
              </a:ext>
            </a:extLst>
          </p:cNvPr>
          <p:cNvSpPr/>
          <p:nvPr/>
        </p:nvSpPr>
        <p:spPr>
          <a:xfrm>
            <a:off x="9173576" y="2465016"/>
            <a:ext cx="10422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Disease severity</a:t>
            </a:r>
            <a:endParaRPr lang="en-US" sz="10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0FCC5F-B0D1-AB4E-A5D0-4CE729F92A3E}"/>
              </a:ext>
            </a:extLst>
          </p:cNvPr>
          <p:cNvSpPr/>
          <p:nvPr/>
        </p:nvSpPr>
        <p:spPr>
          <a:xfrm rot="16200000">
            <a:off x="8447858" y="1961975"/>
            <a:ext cx="8675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Gene X Level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71FACF-4D03-6F46-94AA-4636D2270376}"/>
              </a:ext>
            </a:extLst>
          </p:cNvPr>
          <p:cNvCxnSpPr>
            <a:cxnSpLocks/>
          </p:cNvCxnSpPr>
          <p:nvPr/>
        </p:nvCxnSpPr>
        <p:spPr>
          <a:xfrm flipV="1">
            <a:off x="9000979" y="1808401"/>
            <a:ext cx="924546" cy="65661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FF8F2F3-0383-F543-8B9B-BD4DB60122DB}"/>
              </a:ext>
            </a:extLst>
          </p:cNvPr>
          <p:cNvSpPr/>
          <p:nvPr/>
        </p:nvSpPr>
        <p:spPr>
          <a:xfrm>
            <a:off x="9038296" y="1612587"/>
            <a:ext cx="1798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Gene X is correlated with disease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C9483EB-AE9C-9841-9FCD-7A1E560403B3}"/>
              </a:ext>
            </a:extLst>
          </p:cNvPr>
          <p:cNvSpPr/>
          <p:nvPr/>
        </p:nvSpPr>
        <p:spPr>
          <a:xfrm>
            <a:off x="8795217" y="2763782"/>
            <a:ext cx="1798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Target Gene X</a:t>
            </a:r>
            <a:endParaRPr lang="en-US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4AE63FD-9F88-884E-8B17-3CDDFC3B5609}"/>
              </a:ext>
            </a:extLst>
          </p:cNvPr>
          <p:cNvCxnSpPr>
            <a:cxnSpLocks/>
          </p:cNvCxnSpPr>
          <p:nvPr/>
        </p:nvCxnSpPr>
        <p:spPr>
          <a:xfrm>
            <a:off x="8963664" y="4075824"/>
            <a:ext cx="10743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43DAC3-C77D-D340-92B9-030CB4E84358}"/>
              </a:ext>
            </a:extLst>
          </p:cNvPr>
          <p:cNvCxnSpPr>
            <a:cxnSpLocks/>
          </p:cNvCxnSpPr>
          <p:nvPr/>
        </p:nvCxnSpPr>
        <p:spPr>
          <a:xfrm flipV="1">
            <a:off x="8963663" y="3292068"/>
            <a:ext cx="0" cy="783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F5A86D4-3B8D-364C-835B-40F7B2251C2A}"/>
              </a:ext>
            </a:extLst>
          </p:cNvPr>
          <p:cNvSpPr/>
          <p:nvPr/>
        </p:nvSpPr>
        <p:spPr>
          <a:xfrm rot="16200000">
            <a:off x="8410542" y="3561299"/>
            <a:ext cx="8675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Gene X Level</a:t>
            </a:r>
            <a:endParaRPr lang="en-US" sz="10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69A6A-6B07-EF4A-8F0D-D657512869FF}"/>
              </a:ext>
            </a:extLst>
          </p:cNvPr>
          <p:cNvCxnSpPr>
            <a:cxnSpLocks/>
            <a:stCxn id="73" idx="2"/>
          </p:cNvCxnSpPr>
          <p:nvPr/>
        </p:nvCxnSpPr>
        <p:spPr>
          <a:xfrm flipV="1">
            <a:off x="8967425" y="3678198"/>
            <a:ext cx="970365" cy="62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1FD87A9-7B28-344C-A22C-1BC9A9B6048E}"/>
              </a:ext>
            </a:extLst>
          </p:cNvPr>
          <p:cNvSpPr/>
          <p:nvPr/>
        </p:nvSpPr>
        <p:spPr>
          <a:xfrm>
            <a:off x="8967425" y="3232809"/>
            <a:ext cx="12098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Gene X is not a cause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37DF9D-A897-CE41-89A2-B6EFEA566B85}"/>
              </a:ext>
            </a:extLst>
          </p:cNvPr>
          <p:cNvSpPr/>
          <p:nvPr/>
        </p:nvSpPr>
        <p:spPr>
          <a:xfrm>
            <a:off x="9016993" y="4070243"/>
            <a:ext cx="10422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Disease severity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253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0" grpId="0" animBg="1"/>
      <p:bldP spid="41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4" grpId="0"/>
      <p:bldP spid="65" grpId="0"/>
      <p:bldP spid="69" grpId="0"/>
      <p:bldP spid="70" grpId="0"/>
      <p:bldP spid="70" grpId="1"/>
      <p:bldP spid="73" grpId="0"/>
      <p:bldP spid="75" grpId="0"/>
      <p:bldP spid="7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7E56-F2FA-A546-A931-B176FD5D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Analytics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2715FC-FE76-344B-9967-1DBE2D702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924598"/>
            <a:ext cx="8229600" cy="16032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Builds on top of descriptive and diagnostic analytics</a:t>
            </a:r>
          </a:p>
          <a:p>
            <a:r>
              <a:rPr lang="en-US" dirty="0"/>
              <a:t>May involve the use of clustering and machine learning techniques (data modelling)</a:t>
            </a:r>
          </a:p>
          <a:p>
            <a:r>
              <a:rPr lang="en-US" dirty="0"/>
              <a:t>Goal is to predict the identify of an unknown entity, or determine when a phenomenon will happen (e.g. cancer relapse)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08D5F5-0340-4444-952B-83A0172CC17F}"/>
              </a:ext>
            </a:extLst>
          </p:cNvPr>
          <p:cNvCxnSpPr>
            <a:cxnSpLocks/>
          </p:cNvCxnSpPr>
          <p:nvPr/>
        </p:nvCxnSpPr>
        <p:spPr>
          <a:xfrm>
            <a:off x="1981200" y="3363121"/>
            <a:ext cx="1028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86330-35BA-5741-9A47-57CFCC099898}"/>
              </a:ext>
            </a:extLst>
          </p:cNvPr>
          <p:cNvCxnSpPr>
            <a:cxnSpLocks/>
          </p:cNvCxnSpPr>
          <p:nvPr/>
        </p:nvCxnSpPr>
        <p:spPr>
          <a:xfrm flipV="1">
            <a:off x="1981201" y="1417639"/>
            <a:ext cx="36461" cy="1958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6A7371D-74C2-2347-852D-B8CA03DC6822}"/>
              </a:ext>
            </a:extLst>
          </p:cNvPr>
          <p:cNvSpPr/>
          <p:nvPr/>
        </p:nvSpPr>
        <p:spPr>
          <a:xfrm>
            <a:off x="2165410" y="2149884"/>
            <a:ext cx="154446" cy="2841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5E86F1-DA4E-754F-9AE8-AA29B87D67D9}"/>
              </a:ext>
            </a:extLst>
          </p:cNvPr>
          <p:cNvSpPr/>
          <p:nvPr/>
        </p:nvSpPr>
        <p:spPr>
          <a:xfrm>
            <a:off x="2165410" y="2446751"/>
            <a:ext cx="154446" cy="312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21421F8-62B1-D147-AD31-6D9C86094F08}"/>
              </a:ext>
            </a:extLst>
          </p:cNvPr>
          <p:cNvSpPr/>
          <p:nvPr/>
        </p:nvSpPr>
        <p:spPr>
          <a:xfrm>
            <a:off x="2453521" y="2149884"/>
            <a:ext cx="154446" cy="2841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C1A1D42-2D3C-E94D-A01C-1A18FBBBE139}"/>
              </a:ext>
            </a:extLst>
          </p:cNvPr>
          <p:cNvSpPr/>
          <p:nvPr/>
        </p:nvSpPr>
        <p:spPr>
          <a:xfrm>
            <a:off x="2453521" y="2446751"/>
            <a:ext cx="154446" cy="312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77DDE00-701C-7B43-8B10-8D1E26601EB6}"/>
              </a:ext>
            </a:extLst>
          </p:cNvPr>
          <p:cNvSpPr/>
          <p:nvPr/>
        </p:nvSpPr>
        <p:spPr>
          <a:xfrm>
            <a:off x="2726631" y="2149884"/>
            <a:ext cx="154446" cy="2841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FE4A21-DFBF-0C4A-AC6E-373CCE93C246}"/>
              </a:ext>
            </a:extLst>
          </p:cNvPr>
          <p:cNvSpPr/>
          <p:nvPr/>
        </p:nvSpPr>
        <p:spPr>
          <a:xfrm>
            <a:off x="2726631" y="2446751"/>
            <a:ext cx="154446" cy="312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A4C8EB-3A98-0040-9EDE-81488B938400}"/>
              </a:ext>
            </a:extLst>
          </p:cNvPr>
          <p:cNvSpPr/>
          <p:nvPr/>
        </p:nvSpPr>
        <p:spPr>
          <a:xfrm>
            <a:off x="1999430" y="2828840"/>
            <a:ext cx="1028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Normalized/Cleaned data</a:t>
            </a:r>
            <a:endParaRPr lang="en-US" sz="1200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6C4BEB47-DD95-8A41-85EC-FF54E0EF1B49}"/>
              </a:ext>
            </a:extLst>
          </p:cNvPr>
          <p:cNvSpPr/>
          <p:nvPr/>
        </p:nvSpPr>
        <p:spPr>
          <a:xfrm>
            <a:off x="3028130" y="2191566"/>
            <a:ext cx="616418" cy="91713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8763704-50EF-0544-8451-65432DA5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601" y="1512116"/>
            <a:ext cx="1231900" cy="1358900"/>
          </a:xfrm>
          <a:prstGeom prst="rect">
            <a:avLst/>
          </a:prstGeom>
        </p:spPr>
      </p:pic>
      <p:sp>
        <p:nvSpPr>
          <p:cNvPr id="43" name="Right Arrow 42">
            <a:extLst>
              <a:ext uri="{FF2B5EF4-FFF2-40B4-BE49-F238E27FC236}">
                <a16:creationId xmlns:a16="http://schemas.microsoft.com/office/drawing/2014/main" id="{6558D8BE-D3F9-8B40-99C1-C97C2C88F46A}"/>
              </a:ext>
            </a:extLst>
          </p:cNvPr>
          <p:cNvSpPr/>
          <p:nvPr/>
        </p:nvSpPr>
        <p:spPr>
          <a:xfrm rot="5400000">
            <a:off x="4270326" y="2836119"/>
            <a:ext cx="274451" cy="3631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30F5D9-67A8-2740-B077-CEA2047FDAFF}"/>
              </a:ext>
            </a:extLst>
          </p:cNvPr>
          <p:cNvSpPr txBox="1"/>
          <p:nvPr/>
        </p:nvSpPr>
        <p:spPr>
          <a:xfrm>
            <a:off x="4003529" y="1237665"/>
            <a:ext cx="808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50BA00E-1982-0B45-B3E5-5EFAC761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01" y="3187341"/>
            <a:ext cx="1219200" cy="13589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C28F871-A9D4-5144-B8BD-C64FA77107CD}"/>
              </a:ext>
            </a:extLst>
          </p:cNvPr>
          <p:cNvSpPr/>
          <p:nvPr/>
        </p:nvSpPr>
        <p:spPr>
          <a:xfrm>
            <a:off x="8073967" y="1916360"/>
            <a:ext cx="886724" cy="55041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Machine learner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C2BFFC9-9AAF-9444-8EFA-98442A9B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3" y="1521543"/>
            <a:ext cx="1219200" cy="13589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B620B3E-5D48-A041-8DA1-FEDB74B2E3E1}"/>
              </a:ext>
            </a:extLst>
          </p:cNvPr>
          <p:cNvSpPr txBox="1"/>
          <p:nvPr/>
        </p:nvSpPr>
        <p:spPr>
          <a:xfrm>
            <a:off x="6156292" y="1237665"/>
            <a:ext cx="20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Data Modelling and Prediction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B4F795-ADC8-7341-8ED7-55A51D4A7ACD}"/>
              </a:ext>
            </a:extLst>
          </p:cNvPr>
          <p:cNvSpPr txBox="1"/>
          <p:nvPr/>
        </p:nvSpPr>
        <p:spPr>
          <a:xfrm>
            <a:off x="7654246" y="20163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CE27A2-FB6F-094A-B86D-D1A12C1CFC7C}"/>
              </a:ext>
            </a:extLst>
          </p:cNvPr>
          <p:cNvSpPr/>
          <p:nvPr/>
        </p:nvSpPr>
        <p:spPr>
          <a:xfrm rot="5400000">
            <a:off x="7667062" y="2716848"/>
            <a:ext cx="274451" cy="3631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4AF0819-E6CD-5C42-8E03-B23900B3AF4B}"/>
              </a:ext>
            </a:extLst>
          </p:cNvPr>
          <p:cNvSpPr/>
          <p:nvPr/>
        </p:nvSpPr>
        <p:spPr>
          <a:xfrm>
            <a:off x="6258260" y="3375822"/>
            <a:ext cx="1052962" cy="883101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Trained </a:t>
            </a:r>
          </a:p>
          <a:p>
            <a:pPr algn="ctr"/>
            <a:r>
              <a:rPr lang="en-US" sz="1400" b="1" dirty="0"/>
              <a:t>Machine</a:t>
            </a:r>
          </a:p>
          <a:p>
            <a:pPr algn="ctr"/>
            <a:r>
              <a:rPr lang="en-US" sz="1400" b="1" dirty="0"/>
              <a:t>learner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9F8A56-E0EA-924C-A2E0-9A09CB3AF945}"/>
              </a:ext>
            </a:extLst>
          </p:cNvPr>
          <p:cNvSpPr txBox="1"/>
          <p:nvPr/>
        </p:nvSpPr>
        <p:spPr>
          <a:xfrm>
            <a:off x="7340570" y="35834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32A5306-741C-024B-8BC4-801C63FCA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425" y="3215610"/>
            <a:ext cx="254000" cy="1143000"/>
          </a:xfrm>
          <a:prstGeom prst="rect">
            <a:avLst/>
          </a:prstGeom>
        </p:spPr>
      </p:pic>
      <p:sp>
        <p:nvSpPr>
          <p:cNvPr id="54" name="Right Arrow 53">
            <a:extLst>
              <a:ext uri="{FF2B5EF4-FFF2-40B4-BE49-F238E27FC236}">
                <a16:creationId xmlns:a16="http://schemas.microsoft.com/office/drawing/2014/main" id="{1040FE01-F76D-D046-92CD-034A4752523C}"/>
              </a:ext>
            </a:extLst>
          </p:cNvPr>
          <p:cNvSpPr/>
          <p:nvPr/>
        </p:nvSpPr>
        <p:spPr>
          <a:xfrm>
            <a:off x="8080326" y="3587875"/>
            <a:ext cx="274451" cy="3631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D7A54C8-5A6A-F64A-BA94-9F8EEB4A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315" y="2999186"/>
            <a:ext cx="1219200" cy="13589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426408E-7610-3F45-AA5A-925A82D2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681" y="3201565"/>
            <a:ext cx="254000" cy="1143000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E374BDF-6998-BC40-9182-A098EDBD63E1}"/>
              </a:ext>
            </a:extLst>
          </p:cNvPr>
          <p:cNvSpPr/>
          <p:nvPr/>
        </p:nvSpPr>
        <p:spPr>
          <a:xfrm>
            <a:off x="8960692" y="3319346"/>
            <a:ext cx="1032155" cy="865651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Predicted to be Class A</a:t>
            </a:r>
          </a:p>
        </p:txBody>
      </p:sp>
    </p:spTree>
    <p:extLst>
      <p:ext uri="{BB962C8B-B14F-4D97-AF65-F5344CB8AC3E}">
        <p14:creationId xmlns:p14="http://schemas.microsoft.com/office/powerpoint/2010/main" val="33750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/>
      <p:bldP spid="33" grpId="0" animBg="1"/>
      <p:bldP spid="43" grpId="0" animBg="1"/>
      <p:bldP spid="44" grpId="0"/>
      <p:bldP spid="46" grpId="0" animBg="1"/>
      <p:bldP spid="48" grpId="0"/>
      <p:bldP spid="49" grpId="0"/>
      <p:bldP spid="50" grpId="0" animBg="1"/>
      <p:bldP spid="51" grpId="0" animBg="1"/>
      <p:bldP spid="52" grpId="0"/>
      <p:bldP spid="54" grpId="0" animBg="1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ACFE-B863-1A49-969F-EFD28F0B7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do these, you need to know how to </a:t>
            </a:r>
            <a:r>
              <a:rPr lang="en-US" dirty="0" err="1"/>
              <a:t>programme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C477D-065B-3649-B1C1-E6FC80D7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this is a good reason to start by learning R.</a:t>
            </a:r>
          </a:p>
          <a:p>
            <a:r>
              <a:rPr lang="en-US" dirty="0"/>
              <a:t>However, a sound understanding of computer science concepts, </a:t>
            </a:r>
            <a:r>
              <a:rPr lang="en-US" dirty="0" err="1"/>
              <a:t>maths</a:t>
            </a:r>
            <a:r>
              <a:rPr lang="en-US" dirty="0"/>
              <a:t> and domain knowledge (such as biology) is still highly essential.</a:t>
            </a:r>
          </a:p>
          <a:p>
            <a:pPr lvl="1"/>
            <a:r>
              <a:rPr lang="en-US" dirty="0"/>
              <a:t>To build up on these, you may consider taking BS3033 (Data Science </a:t>
            </a:r>
            <a:r>
              <a:rPr lang="en-US"/>
              <a:t>for Biologists)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00231" y="4519345"/>
            <a:ext cx="2283968" cy="1969178"/>
            <a:chOff x="1952345" y="3341447"/>
            <a:chExt cx="2283968" cy="1969178"/>
          </a:xfrm>
        </p:grpSpPr>
        <p:sp>
          <p:nvSpPr>
            <p:cNvPr id="25" name="Hexagon 24"/>
            <p:cNvSpPr/>
            <p:nvPr/>
          </p:nvSpPr>
          <p:spPr>
            <a:xfrm>
              <a:off x="1952345" y="3341447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Hexagon 4"/>
            <p:cNvSpPr/>
            <p:nvPr/>
          </p:nvSpPr>
          <p:spPr>
            <a:xfrm>
              <a:off x="2306774" y="3647026"/>
              <a:ext cx="1575110" cy="1358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550" rIns="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  <p:sp>
        <p:nvSpPr>
          <p:cNvPr id="11" name="Hexagon 10"/>
          <p:cNvSpPr/>
          <p:nvPr/>
        </p:nvSpPr>
        <p:spPr>
          <a:xfrm>
            <a:off x="147886" y="3461659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Group 12"/>
          <p:cNvGrpSpPr/>
          <p:nvPr/>
        </p:nvGrpSpPr>
        <p:grpSpPr>
          <a:xfrm>
            <a:off x="4046074" y="3438248"/>
            <a:ext cx="2283968" cy="1969178"/>
            <a:chOff x="3898188" y="2260350"/>
            <a:chExt cx="2283968" cy="1969178"/>
          </a:xfrm>
        </p:grpSpPr>
        <p:sp>
          <p:nvSpPr>
            <p:cNvPr id="23" name="Hexagon 22"/>
            <p:cNvSpPr/>
            <p:nvPr/>
          </p:nvSpPr>
          <p:spPr>
            <a:xfrm>
              <a:off x="3898188" y="2260350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Hexagon 9"/>
            <p:cNvSpPr/>
            <p:nvPr/>
          </p:nvSpPr>
          <p:spPr>
            <a:xfrm>
              <a:off x="4252617" y="2565929"/>
              <a:ext cx="1575110" cy="1358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550" rIns="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  <p:sp>
        <p:nvSpPr>
          <p:cNvPr id="15" name="Hexagon 14"/>
          <p:cNvSpPr/>
          <p:nvPr/>
        </p:nvSpPr>
        <p:spPr>
          <a:xfrm>
            <a:off x="5991918" y="4519345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000" r="-27000"/>
            </a:stretch>
          </a:blipFill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/>
          <p:cNvGrpSpPr/>
          <p:nvPr/>
        </p:nvGrpSpPr>
        <p:grpSpPr>
          <a:xfrm>
            <a:off x="2100231" y="2361833"/>
            <a:ext cx="2283968" cy="1969178"/>
            <a:chOff x="1952345" y="1183935"/>
            <a:chExt cx="2283968" cy="1969178"/>
          </a:xfrm>
        </p:grpSpPr>
        <p:sp>
          <p:nvSpPr>
            <p:cNvPr id="21" name="Hexagon 20"/>
            <p:cNvSpPr/>
            <p:nvPr/>
          </p:nvSpPr>
          <p:spPr>
            <a:xfrm>
              <a:off x="1952345" y="1183935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Hexagon 14"/>
            <p:cNvSpPr/>
            <p:nvPr/>
          </p:nvSpPr>
          <p:spPr>
            <a:xfrm>
              <a:off x="2306774" y="1489514"/>
              <a:ext cx="1575110" cy="1358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82550" rIns="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</a:t>
              </a:r>
            </a:p>
          </p:txBody>
        </p:sp>
      </p:grpSp>
      <p:sp>
        <p:nvSpPr>
          <p:cNvPr id="19" name="Hexagon 18"/>
          <p:cNvSpPr/>
          <p:nvPr/>
        </p:nvSpPr>
        <p:spPr>
          <a:xfrm>
            <a:off x="4046074" y="1285938"/>
            <a:ext cx="2283968" cy="1969178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000" r="-16000"/>
            </a:stretch>
          </a:blipFill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034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spc="160" dirty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What is covered in this course?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EC97DC-DA7B-9D4A-BD49-AA8C17908E65}"/>
              </a:ext>
            </a:extLst>
          </p:cNvPr>
          <p:cNvSpPr txBox="1">
            <a:spLocks/>
          </p:cNvSpPr>
          <p:nvPr/>
        </p:nvSpPr>
        <p:spPr>
          <a:xfrm>
            <a:off x="2100798" y="2876377"/>
            <a:ext cx="2302329" cy="1469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sz="1800" b="1" dirty="0"/>
              <a:t>Computer Science</a:t>
            </a:r>
          </a:p>
          <a:p>
            <a:pPr marL="0" indent="0" algn="ctr">
              <a:buNone/>
            </a:pPr>
            <a:r>
              <a:rPr lang="en-SG" sz="1600" dirty="0"/>
              <a:t>Generics of writing code</a:t>
            </a:r>
          </a:p>
          <a:p>
            <a:pPr marL="0" indent="0" algn="ctr">
              <a:buNone/>
            </a:pPr>
            <a:r>
              <a:rPr lang="en-SG" sz="1600" dirty="0"/>
              <a:t>Algorithms</a:t>
            </a:r>
          </a:p>
          <a:p>
            <a:pPr marL="0" indent="0" algn="ctr">
              <a:buNone/>
            </a:pPr>
            <a:r>
              <a:rPr lang="en-SG" sz="1600" dirty="0"/>
              <a:t>R 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3B400-0D70-2E41-9E7D-9BD4C592F971}"/>
              </a:ext>
            </a:extLst>
          </p:cNvPr>
          <p:cNvSpPr/>
          <p:nvPr/>
        </p:nvSpPr>
        <p:spPr>
          <a:xfrm>
            <a:off x="2073585" y="4984738"/>
            <a:ext cx="235675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SG" b="1" dirty="0"/>
              <a:t>Math and Statistics</a:t>
            </a:r>
          </a:p>
          <a:p>
            <a:pPr lvl="0" algn="ctr"/>
            <a:r>
              <a:rPr lang="en-SG" sz="1600" dirty="0"/>
              <a:t>Statistical </a:t>
            </a:r>
          </a:p>
          <a:p>
            <a:pPr lvl="0" algn="ctr"/>
            <a:r>
              <a:rPr lang="en-SG" sz="1600" dirty="0"/>
              <a:t>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076554" y="3560918"/>
            <a:ext cx="2213429" cy="1569882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SG" sz="1800" b="1" dirty="0"/>
              <a:t>Graphics</a:t>
            </a:r>
            <a:endParaRPr lang="en-SG" sz="1600" dirty="0"/>
          </a:p>
          <a:p>
            <a:pPr marL="0" lvl="0" indent="0" algn="ctr">
              <a:buNone/>
            </a:pPr>
            <a:r>
              <a:rPr lang="en-SG" sz="1600" dirty="0"/>
              <a:t>Graphics </a:t>
            </a:r>
          </a:p>
          <a:p>
            <a:pPr marL="0" lvl="0" indent="0" algn="ctr">
              <a:buNone/>
            </a:pPr>
            <a:r>
              <a:rPr lang="en-SG" sz="1600" dirty="0"/>
              <a:t>Charts</a:t>
            </a:r>
          </a:p>
        </p:txBody>
      </p:sp>
      <p:sp>
        <p:nvSpPr>
          <p:cNvPr id="10" name="Hexagon 9"/>
          <p:cNvSpPr/>
          <p:nvPr/>
        </p:nvSpPr>
        <p:spPr>
          <a:xfrm>
            <a:off x="2159566" y="5388697"/>
            <a:ext cx="267411" cy="23047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Hexagon 11"/>
          <p:cNvSpPr/>
          <p:nvPr/>
        </p:nvSpPr>
        <p:spPr>
          <a:xfrm>
            <a:off x="1702772" y="5170709"/>
            <a:ext cx="267411" cy="23047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Hexagon 13"/>
          <p:cNvSpPr/>
          <p:nvPr/>
        </p:nvSpPr>
        <p:spPr>
          <a:xfrm>
            <a:off x="5607463" y="5145216"/>
            <a:ext cx="267411" cy="23047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Hexagon 15"/>
          <p:cNvSpPr/>
          <p:nvPr/>
        </p:nvSpPr>
        <p:spPr>
          <a:xfrm>
            <a:off x="6051252" y="5388697"/>
            <a:ext cx="267411" cy="23047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Hexagon 17"/>
          <p:cNvSpPr/>
          <p:nvPr/>
        </p:nvSpPr>
        <p:spPr>
          <a:xfrm>
            <a:off x="3648615" y="2404494"/>
            <a:ext cx="267411" cy="23047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Hexagon 19"/>
          <p:cNvSpPr/>
          <p:nvPr/>
        </p:nvSpPr>
        <p:spPr>
          <a:xfrm>
            <a:off x="4113537" y="2150608"/>
            <a:ext cx="267411" cy="23047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576871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FC26-86FF-D143-9311-603824A2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Begin downloading and installation of the following: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6D45F-9DE2-5840-9425-942CE464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 (https://</a:t>
            </a:r>
            <a:r>
              <a:rPr lang="en-US" dirty="0" err="1"/>
              <a:t>cran.r-project.org</a:t>
            </a:r>
            <a:r>
              <a:rPr lang="en-US" dirty="0"/>
              <a:t>/)</a:t>
            </a:r>
          </a:p>
          <a:p>
            <a:pPr lvl="1"/>
            <a:r>
              <a:rPr lang="en-US" dirty="0" err="1"/>
              <a:t>Rstudio</a:t>
            </a:r>
            <a:r>
              <a:rPr lang="en-US" dirty="0"/>
              <a:t> (https://</a:t>
            </a:r>
            <a:r>
              <a:rPr lang="en-US" dirty="0" err="1"/>
              <a:t>www.rstudio.com</a:t>
            </a:r>
            <a:r>
              <a:rPr lang="en-US" dirty="0"/>
              <a:t>/)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66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61573-BE3B-5D45-8BC3-0DC1DC46E72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14400" y="0"/>
            <a:ext cx="10363200" cy="10241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spc="160" dirty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Hope you enjoy the course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795042"/>
            <a:ext cx="6949440" cy="22828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556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DF87-B27B-B344-B00E-837B621D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UAEB is still a gradeable module!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FD5132-5911-524E-AC89-A970751D7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10008"/>
              </p:ext>
            </p:extLst>
          </p:nvPr>
        </p:nvGraphicFramePr>
        <p:xfrm>
          <a:off x="953946" y="1825626"/>
          <a:ext cx="10274586" cy="4351343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030123">
                  <a:extLst>
                    <a:ext uri="{9D8B030D-6E8A-4147-A177-3AD203B41FA5}">
                      <a16:colId xmlns:a16="http://schemas.microsoft.com/office/drawing/2014/main" val="494024657"/>
                    </a:ext>
                  </a:extLst>
                </a:gridCol>
                <a:gridCol w="1509978">
                  <a:extLst>
                    <a:ext uri="{9D8B030D-6E8A-4147-A177-3AD203B41FA5}">
                      <a16:colId xmlns:a16="http://schemas.microsoft.com/office/drawing/2014/main" val="120166275"/>
                    </a:ext>
                  </a:extLst>
                </a:gridCol>
                <a:gridCol w="2395502">
                  <a:extLst>
                    <a:ext uri="{9D8B030D-6E8A-4147-A177-3AD203B41FA5}">
                      <a16:colId xmlns:a16="http://schemas.microsoft.com/office/drawing/2014/main" val="4014364482"/>
                    </a:ext>
                  </a:extLst>
                </a:gridCol>
                <a:gridCol w="1087852">
                  <a:extLst>
                    <a:ext uri="{9D8B030D-6E8A-4147-A177-3AD203B41FA5}">
                      <a16:colId xmlns:a16="http://schemas.microsoft.com/office/drawing/2014/main" val="4011977985"/>
                    </a:ext>
                  </a:extLst>
                </a:gridCol>
                <a:gridCol w="1446205">
                  <a:extLst>
                    <a:ext uri="{9D8B030D-6E8A-4147-A177-3AD203B41FA5}">
                      <a16:colId xmlns:a16="http://schemas.microsoft.com/office/drawing/2014/main" val="3933171597"/>
                    </a:ext>
                  </a:extLst>
                </a:gridCol>
                <a:gridCol w="1804926">
                  <a:extLst>
                    <a:ext uri="{9D8B030D-6E8A-4147-A177-3AD203B41FA5}">
                      <a16:colId xmlns:a16="http://schemas.microsoft.com/office/drawing/2014/main" val="1924079657"/>
                    </a:ext>
                  </a:extLst>
                </a:gridCol>
              </a:tblGrid>
              <a:tr h="2518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Component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Course ILOs tested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SBS Graduate Attributes tested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Weighting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Team / Individual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Assessment Rubrics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 anchor="ctr"/>
                </a:tc>
                <a:extLst>
                  <a:ext uri="{0D108BD9-81ED-4DB2-BD59-A6C34878D82A}">
                    <a16:rowId xmlns:a16="http://schemas.microsoft.com/office/drawing/2014/main" val="2574677169"/>
                  </a:ext>
                </a:extLst>
              </a:tr>
              <a:tr h="274262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Continuous Assessment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56115" marB="33669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536171"/>
                  </a:ext>
                </a:extLst>
              </a:tr>
              <a:tr h="251816">
                <a:tc gridSpan="6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Tutorials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387743"/>
                  </a:ext>
                </a:extLst>
              </a:tr>
              <a:tr h="400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Assignment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1, 2, 3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 a, b, c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7. a, b, 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individual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See Appendix for rubric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extLst>
                  <a:ext uri="{0D108BD9-81ED-4DB2-BD59-A6C34878D82A}">
                    <a16:rowId xmlns:a16="http://schemas.microsoft.com/office/drawing/2014/main" val="1916160267"/>
                  </a:ext>
                </a:extLst>
              </a:tr>
              <a:tr h="2518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Participation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 a, b, 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individual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See Appendix for rubric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extLst>
                  <a:ext uri="{0D108BD9-81ED-4DB2-BD59-A6C34878D82A}">
                    <a16:rowId xmlns:a16="http://schemas.microsoft.com/office/drawing/2014/main" val="2980880318"/>
                  </a:ext>
                </a:extLst>
              </a:tr>
              <a:tr h="400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Presentation 1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1, 2, 3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 a, b, c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7. a, b, 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team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See Appendix for rubric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extLst>
                  <a:ext uri="{0D108BD9-81ED-4DB2-BD59-A6C34878D82A}">
                    <a16:rowId xmlns:a16="http://schemas.microsoft.com/office/drawing/2014/main" val="3572204543"/>
                  </a:ext>
                </a:extLst>
              </a:tr>
              <a:tr h="400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Presentation 2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1, 2, 3</a:t>
                      </a: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 a, b, c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7. a, b, 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team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See Appendix for rubric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extLst>
                  <a:ext uri="{0D108BD9-81ED-4DB2-BD59-A6C34878D82A}">
                    <a16:rowId xmlns:a16="http://schemas.microsoft.com/office/drawing/2014/main" val="338396652"/>
                  </a:ext>
                </a:extLst>
              </a:tr>
              <a:tr h="400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Presentation 3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1, 2, 3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 a, b, c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7. a, b, 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team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See Appendix for rubric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extLst>
                  <a:ext uri="{0D108BD9-81ED-4DB2-BD59-A6C34878D82A}">
                    <a16:rowId xmlns:a16="http://schemas.microsoft.com/office/drawing/2014/main" val="2242054758"/>
                  </a:ext>
                </a:extLst>
              </a:tr>
              <a:tr h="400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Presentation 4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1, 2, 3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 a, b, c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7. a, b, 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team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See Appendix for rubric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extLst>
                  <a:ext uri="{0D108BD9-81ED-4DB2-BD59-A6C34878D82A}">
                    <a16:rowId xmlns:a16="http://schemas.microsoft.com/office/drawing/2014/main" val="3712360703"/>
                  </a:ext>
                </a:extLst>
              </a:tr>
              <a:tr h="400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Presentation 5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1, 2, 3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 a, b, c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7. a, b, 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team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See Appendix for rubric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extLst>
                  <a:ext uri="{0D108BD9-81ED-4DB2-BD59-A6C34878D82A}">
                    <a16:rowId xmlns:a16="http://schemas.microsoft.com/office/drawing/2014/main" val="2258563850"/>
                  </a:ext>
                </a:extLst>
              </a:tr>
              <a:tr h="265701">
                <a:tc gridSpan="6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G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5614"/>
                  </a:ext>
                </a:extLst>
              </a:tr>
              <a:tr h="400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Multiple Choice Questions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(Theory test)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1, 2, 3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 a, b, c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7. a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individual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endParaRPr lang="en-SG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3669" marR="33669" marT="33669" marB="33669"/>
                </a:tc>
                <a:extLst>
                  <a:ext uri="{0D108BD9-81ED-4DB2-BD59-A6C34878D82A}">
                    <a16:rowId xmlns:a16="http://schemas.microsoft.com/office/drawing/2014/main" val="2552423552"/>
                  </a:ext>
                </a:extLst>
              </a:tr>
              <a:tr h="251816">
                <a:tc>
                  <a:txBody>
                    <a:bodyPr/>
                    <a:lstStyle/>
                    <a:p>
                      <a:endParaRPr lang="en-SG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endParaRPr lang="en-SG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84172" marT="33669" marB="33669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100%</a:t>
                      </a:r>
                      <a:endParaRPr lang="en-SG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endParaRPr lang="en-SG" sz="9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3669" marR="33669" marT="33669" marB="33669"/>
                </a:tc>
                <a:tc>
                  <a:txBody>
                    <a:bodyPr/>
                    <a:lstStyle/>
                    <a:p>
                      <a:endParaRPr lang="en-SG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3669" marR="33669" marT="33669" marB="33669"/>
                </a:tc>
                <a:extLst>
                  <a:ext uri="{0D108BD9-81ED-4DB2-BD59-A6C34878D82A}">
                    <a16:rowId xmlns:a16="http://schemas.microsoft.com/office/drawing/2014/main" val="129172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33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034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spc="160" dirty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Course Assessment 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B8EBD1-FC11-2941-928C-8C2DB5F4DA1C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09601" y="1698171"/>
          <a:ext cx="6542314" cy="436559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015342">
                  <a:extLst>
                    <a:ext uri="{9D8B030D-6E8A-4147-A177-3AD203B41FA5}">
                      <a16:colId xmlns:a16="http://schemas.microsoft.com/office/drawing/2014/main" val="4260688180"/>
                    </a:ext>
                  </a:extLst>
                </a:gridCol>
                <a:gridCol w="1836981">
                  <a:extLst>
                    <a:ext uri="{9D8B030D-6E8A-4147-A177-3AD203B41FA5}">
                      <a16:colId xmlns:a16="http://schemas.microsoft.com/office/drawing/2014/main" val="2318332276"/>
                    </a:ext>
                  </a:extLst>
                </a:gridCol>
                <a:gridCol w="1689991">
                  <a:extLst>
                    <a:ext uri="{9D8B030D-6E8A-4147-A177-3AD203B41FA5}">
                      <a16:colId xmlns:a16="http://schemas.microsoft.com/office/drawing/2014/main" val="3134027772"/>
                    </a:ext>
                  </a:extLst>
                </a:gridCol>
              </a:tblGrid>
              <a:tr h="7720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SG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Weighting</a:t>
                      </a:r>
                      <a:endParaRPr lang="en-SG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Team/ Individual</a:t>
                      </a:r>
                      <a:endParaRPr lang="en-SG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200323"/>
                  </a:ext>
                </a:extLst>
              </a:tr>
              <a:tr h="47796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</a:rPr>
                        <a:t>Continuous Assessment</a:t>
                      </a:r>
                      <a:endParaRPr lang="en-SG" sz="20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765116"/>
                  </a:ext>
                </a:extLst>
              </a:tr>
              <a:tr h="502669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n-lt"/>
                        </a:rPr>
                        <a:t>Tutorials</a:t>
                      </a:r>
                      <a:endParaRPr lang="en-SG" sz="20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G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 </a:t>
                      </a:r>
                      <a:endParaRPr lang="en-SG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787378"/>
                  </a:ext>
                </a:extLst>
              </a:tr>
              <a:tr h="4779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Programming Assignment</a:t>
                      </a:r>
                      <a:endParaRPr lang="en-SG" sz="20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20%</a:t>
                      </a:r>
                      <a:endParaRPr lang="en-SG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Individual</a:t>
                      </a:r>
                      <a:endParaRPr lang="en-SG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135218"/>
                  </a:ext>
                </a:extLst>
              </a:tr>
              <a:tr h="4779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2000" b="0" dirty="0">
                          <a:effectLst/>
                          <a:latin typeface="+mn-lt"/>
                          <a:ea typeface="SimSun" panose="02010600030101010101" pitchFamily="2" charset="-122"/>
                        </a:rPr>
                        <a:t>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2000" dirty="0">
                          <a:effectLst/>
                          <a:latin typeface="+mn-lt"/>
                          <a:ea typeface="SimSun" panose="02010600030101010101" pitchFamily="2" charset="-122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Individual</a:t>
                      </a:r>
                      <a:endParaRPr lang="en-SG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182460"/>
                  </a:ext>
                </a:extLst>
              </a:tr>
              <a:tr h="4779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2000" b="0" dirty="0">
                          <a:effectLst/>
                          <a:latin typeface="+mn-lt"/>
                          <a:ea typeface="SimSun" panose="02010600030101010101" pitchFamily="2" charset="-122"/>
                        </a:rPr>
                        <a:t>Participation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SG" sz="2000" dirty="0">
                          <a:effectLst/>
                          <a:latin typeface="+mn-lt"/>
                          <a:ea typeface="SimSun" panose="02010600030101010101" pitchFamily="2" charset="-122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>
                          <a:effectLst/>
                          <a:latin typeface="+mn-lt"/>
                          <a:ea typeface="SimSun" panose="02010600030101010101" pitchFamily="2" charset="-122"/>
                        </a:rPr>
                        <a:t>Individual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102960"/>
                  </a:ext>
                </a:extLst>
              </a:tr>
              <a:tr h="4779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Daily Presentations/Reflections</a:t>
                      </a:r>
                      <a:endParaRPr lang="en-SG" sz="20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(10% per day)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50% in total</a:t>
                      </a:r>
                      <a:endParaRPr lang="en-SG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Team</a:t>
                      </a:r>
                      <a:endParaRPr lang="en-SG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339874"/>
                  </a:ext>
                </a:extLst>
              </a:tr>
              <a:tr h="4779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</a:rPr>
                        <a:t>Total</a:t>
                      </a:r>
                      <a:endParaRPr lang="en-SG" sz="20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+mn-lt"/>
                        </a:rPr>
                        <a:t>100%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G" sz="13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2081" marR="72081" marT="0" marB="0" anchor="ctr"/>
                </a:tc>
                <a:extLst>
                  <a:ext uri="{0D108BD9-81ED-4DB2-BD59-A6C34878D82A}">
                    <a16:rowId xmlns:a16="http://schemas.microsoft.com/office/drawing/2014/main" val="134492359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4294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03463" y="0"/>
            <a:ext cx="7585075" cy="10228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SG" sz="3400" spc="160" dirty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Course Deliverables and Timeline </a:t>
            </a:r>
            <a:endParaRPr lang="en-GB" sz="3400" spc="160" dirty="0">
              <a:gradFill>
                <a:gsLst>
                  <a:gs pos="0">
                    <a:srgbClr val="0074AF"/>
                  </a:gs>
                  <a:gs pos="100000">
                    <a:srgbClr val="0074AF"/>
                  </a:gs>
                </a:gsLst>
                <a:lin ang="5400000" scaled="1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495051" y="2006376"/>
          <a:ext cx="7585075" cy="3252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365">
                  <a:extLst>
                    <a:ext uri="{9D8B030D-6E8A-4147-A177-3AD203B41FA5}">
                      <a16:colId xmlns:a16="http://schemas.microsoft.com/office/drawing/2014/main" val="917601778"/>
                    </a:ext>
                  </a:extLst>
                </a:gridCol>
                <a:gridCol w="1018142">
                  <a:extLst>
                    <a:ext uri="{9D8B030D-6E8A-4147-A177-3AD203B41FA5}">
                      <a16:colId xmlns:a16="http://schemas.microsoft.com/office/drawing/2014/main" val="263236978"/>
                    </a:ext>
                  </a:extLst>
                </a:gridCol>
                <a:gridCol w="1014892">
                  <a:extLst>
                    <a:ext uri="{9D8B030D-6E8A-4147-A177-3AD203B41FA5}">
                      <a16:colId xmlns:a16="http://schemas.microsoft.com/office/drawing/2014/main" val="2089223979"/>
                    </a:ext>
                  </a:extLst>
                </a:gridCol>
                <a:gridCol w="1014892">
                  <a:extLst>
                    <a:ext uri="{9D8B030D-6E8A-4147-A177-3AD203B41FA5}">
                      <a16:colId xmlns:a16="http://schemas.microsoft.com/office/drawing/2014/main" val="2800080229"/>
                    </a:ext>
                  </a:extLst>
                </a:gridCol>
                <a:gridCol w="1014892">
                  <a:extLst>
                    <a:ext uri="{9D8B030D-6E8A-4147-A177-3AD203B41FA5}">
                      <a16:colId xmlns:a16="http://schemas.microsoft.com/office/drawing/2014/main" val="936162644"/>
                    </a:ext>
                  </a:extLst>
                </a:gridCol>
                <a:gridCol w="1014892">
                  <a:extLst>
                    <a:ext uri="{9D8B030D-6E8A-4147-A177-3AD203B41FA5}">
                      <a16:colId xmlns:a16="http://schemas.microsoft.com/office/drawing/2014/main" val="1596237887"/>
                    </a:ext>
                  </a:extLst>
                </a:gridCol>
              </a:tblGrid>
              <a:tr h="650471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Components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Day 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Day 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Day </a:t>
                      </a:r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Day </a:t>
                      </a:r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Day </a:t>
                      </a:r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02618"/>
                  </a:ext>
                </a:extLst>
              </a:tr>
              <a:tr h="650471">
                <a:tc>
                  <a:txBody>
                    <a:bodyPr/>
                    <a:lstStyle/>
                    <a:p>
                      <a:r>
                        <a:rPr lang="en-SG" sz="1400" dirty="0"/>
                        <a:t>Presentation/Reflection (Team)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68734"/>
                  </a:ext>
                </a:extLst>
              </a:tr>
              <a:tr h="650471">
                <a:tc>
                  <a:txBody>
                    <a:bodyPr/>
                    <a:lstStyle/>
                    <a:p>
                      <a:r>
                        <a:rPr lang="en-SG" sz="1400" dirty="0"/>
                        <a:t>Participation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61770"/>
                  </a:ext>
                </a:extLst>
              </a:tr>
              <a:tr h="650471">
                <a:tc>
                  <a:txBody>
                    <a:bodyPr/>
                    <a:lstStyle/>
                    <a:p>
                      <a:r>
                        <a:rPr lang="en-SG" sz="1400" dirty="0"/>
                        <a:t>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23100"/>
                  </a:ext>
                </a:extLst>
              </a:tr>
              <a:tr h="650471">
                <a:tc>
                  <a:txBody>
                    <a:bodyPr/>
                    <a:lstStyle/>
                    <a:p>
                      <a:r>
                        <a:rPr lang="en-SG" sz="1400" dirty="0"/>
                        <a:t>Programming Assignment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57945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51E1580-6407-2C46-8D12-3BAB5B5A9A8D}"/>
              </a:ext>
            </a:extLst>
          </p:cNvPr>
          <p:cNvSpPr txBox="1"/>
          <p:nvPr/>
        </p:nvSpPr>
        <p:spPr>
          <a:xfrm>
            <a:off x="1490656" y="6242250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Due for submission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E5CF67-8813-5943-8959-79E5E87F4079}"/>
              </a:ext>
            </a:extLst>
          </p:cNvPr>
          <p:cNvSpPr/>
          <p:nvPr/>
        </p:nvSpPr>
        <p:spPr>
          <a:xfrm>
            <a:off x="495051" y="6264796"/>
            <a:ext cx="995605" cy="2319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BC165-C636-C949-B430-755EB0FA4BE8}"/>
              </a:ext>
            </a:extLst>
          </p:cNvPr>
          <p:cNvSpPr txBox="1"/>
          <p:nvPr/>
        </p:nvSpPr>
        <p:spPr>
          <a:xfrm>
            <a:off x="4905443" y="5381158"/>
            <a:ext cx="498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 assignment submission 2 weeks after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85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034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spc="160" dirty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Learning Objectives</a:t>
            </a:r>
          </a:p>
        </p:txBody>
      </p:sp>
      <p:pic>
        <p:nvPicPr>
          <p:cNvPr id="2049" name="Picture 1" descr="page4image1831392">
            <a:extLst>
              <a:ext uri="{FF2B5EF4-FFF2-40B4-BE49-F238E27FC236}">
                <a16:creationId xmlns:a16="http://schemas.microsoft.com/office/drawing/2014/main" id="{D4F7713B-626D-F342-BACD-FCE9AF72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2811"/>
            <a:ext cx="3984171" cy="32051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BC732-40DD-744F-A856-0737607645B2}"/>
              </a:ext>
            </a:extLst>
          </p:cNvPr>
          <p:cNvSpPr/>
          <p:nvPr/>
        </p:nvSpPr>
        <p:spPr>
          <a:xfrm>
            <a:off x="283028" y="1295578"/>
            <a:ext cx="856705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/>
              <a:t>By the end of this course, you should be able to: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SG" dirty="0"/>
              <a:t>Deploy basic programming elements such as operators, control structures and variables in designing and interpreting algorithms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SG" dirty="0"/>
              <a:t>Implement logical expressions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Design and implement appropriate programmatic solutions towards practical problem solving</a:t>
            </a:r>
            <a:r>
              <a:rPr lang="en-SG" sz="20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9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EE36-CC99-6140-B00E-AA7DA292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56052-DC8A-164D-9947-36C3A9003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Quiz (Individual)</a:t>
            </a:r>
            <a:br>
              <a:rPr lang="en-US" dirty="0"/>
            </a:br>
            <a:r>
              <a:rPr lang="en-US" dirty="0"/>
              <a:t>You will complete quizzes to test your understanding on various aspects of theory (20%). Results and explanations will be released to you.</a:t>
            </a:r>
            <a:endParaRPr lang="en-SG" dirty="0"/>
          </a:p>
          <a:p>
            <a:r>
              <a:rPr lang="en-US" dirty="0"/>
              <a:t>Programming Assignment (Individual)</a:t>
            </a:r>
            <a:br>
              <a:rPr lang="en-US" dirty="0"/>
            </a:br>
            <a:r>
              <a:rPr lang="en-US" dirty="0"/>
              <a:t>As a finalization of learning, a programming assignment is to be turned in as a report at the end of the course (20%). </a:t>
            </a:r>
            <a:endParaRPr lang="en-SG" dirty="0"/>
          </a:p>
          <a:p>
            <a:r>
              <a:rPr lang="en-US" dirty="0"/>
              <a:t>Participation (Individual)</a:t>
            </a:r>
            <a:br>
              <a:rPr lang="en-US" dirty="0"/>
            </a:br>
            <a:r>
              <a:rPr lang="en-US" dirty="0"/>
              <a:t>Consistent and evident enthusiasm/passion for learning and teamwork will be rewarded (10%). </a:t>
            </a:r>
          </a:p>
          <a:p>
            <a:r>
              <a:rPr lang="en-US" dirty="0"/>
              <a:t>Presentations/Reflections (Team)</a:t>
            </a:r>
            <a:br>
              <a:rPr lang="en-US" dirty="0"/>
            </a:br>
            <a:r>
              <a:rPr lang="en-US" dirty="0"/>
              <a:t>At the end of each day, participants, working in small teams, are to share, reflect and demonstrate their learning as mini-presentations for the class. This process is meant for closing the learning loop and achieves the objective of peer instruction simultaneously. Each presentation/reflection is worth 10%, for a total of 50% of overall grade.</a:t>
            </a:r>
            <a:endParaRPr lang="en-S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BBDA-1E0E-2C41-93D0-9F773566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will we be covering (Day 1)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B090CA-6576-954E-A88C-C2EDE94EF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8783"/>
              </p:ext>
            </p:extLst>
          </p:nvPr>
        </p:nvGraphicFramePr>
        <p:xfrm>
          <a:off x="1088826" y="1825626"/>
          <a:ext cx="10004824" cy="43513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411">
                  <a:extLst>
                    <a:ext uri="{9D8B030D-6E8A-4147-A177-3AD203B41FA5}">
                      <a16:colId xmlns:a16="http://schemas.microsoft.com/office/drawing/2014/main" val="807737957"/>
                    </a:ext>
                  </a:extLst>
                </a:gridCol>
                <a:gridCol w="3205733">
                  <a:extLst>
                    <a:ext uri="{9D8B030D-6E8A-4147-A177-3AD203B41FA5}">
                      <a16:colId xmlns:a16="http://schemas.microsoft.com/office/drawing/2014/main" val="2082932379"/>
                    </a:ext>
                  </a:extLst>
                </a:gridCol>
                <a:gridCol w="2572870">
                  <a:extLst>
                    <a:ext uri="{9D8B030D-6E8A-4147-A177-3AD203B41FA5}">
                      <a16:colId xmlns:a16="http://schemas.microsoft.com/office/drawing/2014/main" val="2484844316"/>
                    </a:ext>
                  </a:extLst>
                </a:gridCol>
                <a:gridCol w="3052810">
                  <a:extLst>
                    <a:ext uri="{9D8B030D-6E8A-4147-A177-3AD203B41FA5}">
                      <a16:colId xmlns:a16="http://schemas.microsoft.com/office/drawing/2014/main" val="1079170856"/>
                    </a:ext>
                  </a:extLst>
                </a:gridCol>
              </a:tblGrid>
              <a:tr h="4727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Day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879" marR="18879" marT="18879" marB="1887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Topic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879" marR="18879" marT="18879" marB="1887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Course ILO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879" marR="18879" marT="18879" marB="18879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Readings/ Activities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879" marR="18879" marT="18879" marB="18879" anchor="ctr"/>
                </a:tc>
                <a:extLst>
                  <a:ext uri="{0D108BD9-81ED-4DB2-BD59-A6C34878D82A}">
                    <a16:rowId xmlns:a16="http://schemas.microsoft.com/office/drawing/2014/main" val="1713419869"/>
                  </a:ext>
                </a:extLst>
              </a:tr>
              <a:tr h="38785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621" marR="90621" marT="90621" marB="90621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Why R?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Introduction to the elements of programming and good syntax style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Applied algorithms in biology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Pseudocode and algorithms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R syntax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Introduction to RStudio</a:t>
                      </a:r>
                      <a:endParaRPr lang="en-SG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0621" marR="90621" marT="90621" marB="90621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1, 2, 3</a:t>
                      </a:r>
                      <a:endParaRPr lang="en-SG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621" marR="90621" marT="90621" marB="90621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Opening and welcome</a:t>
                      </a:r>
                      <a:endParaRPr lang="en-SG" sz="2000" dirty="0">
                        <a:effectLst/>
                      </a:endParaRPr>
                    </a:p>
                    <a:p>
                      <a:r>
                        <a:rPr lang="en-US" sz="2000" dirty="0">
                          <a:effectLst/>
                        </a:rPr>
                        <a:t>Class exercises</a:t>
                      </a:r>
                      <a:endParaRPr lang="en-SG" sz="2000" dirty="0">
                        <a:effectLst/>
                      </a:endParaRPr>
                    </a:p>
                    <a:p>
                      <a:r>
                        <a:rPr lang="en-US" sz="2000" dirty="0">
                          <a:effectLst/>
                        </a:rPr>
                        <a:t>Programming practice</a:t>
                      </a:r>
                      <a:endParaRPr lang="en-SG" sz="20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Reflection (10%)</a:t>
                      </a:r>
                      <a:endParaRPr lang="en-SG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0621" marR="90621" marT="90621" marB="90621"/>
                </a:tc>
                <a:extLst>
                  <a:ext uri="{0D108BD9-81ED-4DB2-BD59-A6C34878D82A}">
                    <a16:rowId xmlns:a16="http://schemas.microsoft.com/office/drawing/2014/main" val="218614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138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1545</Words>
  <Application>Microsoft Macintosh PowerPoint</Application>
  <PresentationFormat>Widescreen</PresentationFormat>
  <Paragraphs>343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Segoe UI Semibold</vt:lpstr>
      <vt:lpstr>Times New Roman</vt:lpstr>
      <vt:lpstr>Office Theme</vt:lpstr>
      <vt:lpstr>Introduction to R</vt:lpstr>
      <vt:lpstr>Welcome Welcome</vt:lpstr>
      <vt:lpstr>What is covered in this course?</vt:lpstr>
      <vt:lpstr>UAEB is still a gradeable module!</vt:lpstr>
      <vt:lpstr>Course Assessment Methods</vt:lpstr>
      <vt:lpstr>Course Deliverables and Timeline </vt:lpstr>
      <vt:lpstr>Learning Objectives</vt:lpstr>
      <vt:lpstr>Assessment Components</vt:lpstr>
      <vt:lpstr>What will we be covering (Day 1)</vt:lpstr>
      <vt:lpstr>What will we be covering (Day 2)</vt:lpstr>
      <vt:lpstr>What will we be covering (Day 3)</vt:lpstr>
      <vt:lpstr>What will we be covering (Day 4)</vt:lpstr>
      <vt:lpstr>What will we be covering (Day 5)</vt:lpstr>
      <vt:lpstr>Course Expectations</vt:lpstr>
      <vt:lpstr>Daily workflow</vt:lpstr>
      <vt:lpstr>Quiz (20%)</vt:lpstr>
      <vt:lpstr>Programming Assignment (20%)</vt:lpstr>
      <vt:lpstr>Participation (10%)</vt:lpstr>
      <vt:lpstr>Presentations/Reflection (50%)</vt:lpstr>
      <vt:lpstr>What do I look for in your daily presentations?</vt:lpstr>
      <vt:lpstr>So where does this course lead to?</vt:lpstr>
      <vt:lpstr>Appropriate Application</vt:lpstr>
      <vt:lpstr>The components of data science</vt:lpstr>
      <vt:lpstr>The steps of a Data Science investigation</vt:lpstr>
      <vt:lpstr>Data Science for scientific investigation</vt:lpstr>
      <vt:lpstr>Data Science for scientific investigation</vt:lpstr>
      <vt:lpstr>Diagnostic Analytics</vt:lpstr>
      <vt:lpstr>Predictive Analytics</vt:lpstr>
      <vt:lpstr>To do these, you need to know how to programme</vt:lpstr>
      <vt:lpstr>Begin downloading and installation of the following:</vt:lpstr>
      <vt:lpstr>Hope you enjoy the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bfjghod Goh</dc:creator>
  <cp:lastModifiedBy>bfjghod Goh</cp:lastModifiedBy>
  <cp:revision>1</cp:revision>
  <dcterms:created xsi:type="dcterms:W3CDTF">2019-07-11T02:23:03Z</dcterms:created>
  <dcterms:modified xsi:type="dcterms:W3CDTF">2019-07-11T02:32:54Z</dcterms:modified>
</cp:coreProperties>
</file>